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  <p:sldMasterId id="2147483691" r:id="rId3"/>
    <p:sldMasterId id="2147483693" r:id="rId4"/>
  </p:sldMasterIdLst>
  <p:notesMasterIdLst>
    <p:notesMasterId r:id="rId32"/>
  </p:notes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image" Target="../media/image54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image" Target="../media/image54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9F30EA-5AAD-4B4D-9B37-1898C8B1B1C4}" type="doc">
      <dgm:prSet loTypeId="urn:microsoft.com/office/officeart/2005/8/layout/hList7#1" loCatId="list" qsTypeId="urn:microsoft.com/office/officeart/2005/8/quickstyle/3d2" qsCatId="3D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BFE45829-723F-4E4D-9831-F195998B70F6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обеспечение наполняемости бюджета собственными доходами</a:t>
          </a:r>
          <a:endParaRPr lang="ru-RU" sz="1200" dirty="0">
            <a:latin typeface="Arial Black" pitchFamily="34" charset="0"/>
            <a:cs typeface="Times New Roman" pitchFamily="18" charset="0"/>
          </a:endParaRPr>
        </a:p>
      </dgm:t>
    </dgm:pt>
    <dgm:pt modelId="{9D4F7DBD-8157-41A0-8C10-0BA42EC495F2}" type="parTrans" cxnId="{BB97E43A-CB32-4C28-9BF3-3026B999259A}">
      <dgm:prSet/>
      <dgm:spPr/>
      <dgm:t>
        <a:bodyPr/>
        <a:lstStyle/>
        <a:p>
          <a:endParaRPr lang="ru-RU"/>
        </a:p>
      </dgm:t>
    </dgm:pt>
    <dgm:pt modelId="{914D76AC-028B-4257-BED1-2C2263772DDA}" type="sibTrans" cxnId="{BB97E43A-CB32-4C28-9BF3-3026B999259A}">
      <dgm:prSet/>
      <dgm:spPr/>
      <dgm:t>
        <a:bodyPr/>
        <a:lstStyle/>
        <a:p>
          <a:endParaRPr lang="ru-RU"/>
        </a:p>
      </dgm:t>
    </dgm:pt>
    <dgm:pt modelId="{F0351681-504B-468A-A43A-35239C443A97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эффективное управление расходами</a:t>
          </a:r>
          <a:endParaRPr lang="ru-RU" sz="1200" dirty="0">
            <a:latin typeface="Arial Black" pitchFamily="34" charset="0"/>
          </a:endParaRPr>
        </a:p>
      </dgm:t>
    </dgm:pt>
    <dgm:pt modelId="{D9E01241-ED2F-43BF-AD0C-3C1C61B771E5}" type="parTrans" cxnId="{8DBB9301-FA28-492D-82F7-7248566C3DAE}">
      <dgm:prSet/>
      <dgm:spPr/>
      <dgm:t>
        <a:bodyPr/>
        <a:lstStyle/>
        <a:p>
          <a:endParaRPr lang="ru-RU"/>
        </a:p>
      </dgm:t>
    </dgm:pt>
    <dgm:pt modelId="{E1C31608-5158-4EC9-9C62-26BAAF099A48}" type="sibTrans" cxnId="{8DBB9301-FA28-492D-82F7-7248566C3DAE}">
      <dgm:prSet/>
      <dgm:spPr/>
      <dgm:t>
        <a:bodyPr/>
        <a:lstStyle/>
        <a:p>
          <a:endParaRPr lang="ru-RU"/>
        </a:p>
      </dgm:t>
    </dgm:pt>
    <dgm:pt modelId="{971F98B7-9F0E-4CBF-9E52-F758B7AF539C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стабильность налоговых и неналоговых условий</a:t>
          </a:r>
          <a:endParaRPr lang="ru-RU" sz="1200" dirty="0">
            <a:latin typeface="Arial Black" pitchFamily="34" charset="0"/>
          </a:endParaRPr>
        </a:p>
      </dgm:t>
    </dgm:pt>
    <dgm:pt modelId="{03C9B6BD-1F14-43AB-8931-58CC8047476B}" type="parTrans" cxnId="{5E1C4784-6B0A-470C-AA72-37735BD917F0}">
      <dgm:prSet/>
      <dgm:spPr/>
      <dgm:t>
        <a:bodyPr/>
        <a:lstStyle/>
        <a:p>
          <a:endParaRPr lang="ru-RU"/>
        </a:p>
      </dgm:t>
    </dgm:pt>
    <dgm:pt modelId="{39C6AF87-AFF4-4988-9CE4-58C3DFCADBFC}" type="sibTrans" cxnId="{5E1C4784-6B0A-470C-AA72-37735BD917F0}">
      <dgm:prSet/>
      <dgm:spPr/>
      <dgm:t>
        <a:bodyPr/>
        <a:lstStyle/>
        <a:p>
          <a:endParaRPr lang="ru-RU"/>
        </a:p>
      </dgm:t>
    </dgm:pt>
    <dgm:pt modelId="{10CEFBB7-6C13-42BB-A72E-9CE8C4450081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инвестирование </a:t>
          </a:r>
          <a:br>
            <a:rPr lang="ru-RU" sz="1200" dirty="0" smtClean="0">
              <a:latin typeface="Arial Black" pitchFamily="34" charset="0"/>
            </a:rPr>
          </a:br>
          <a:r>
            <a:rPr lang="ru-RU" sz="1200" dirty="0" smtClean="0">
              <a:latin typeface="Arial Black" pitchFamily="34" charset="0"/>
            </a:rPr>
            <a:t>в человеческий капитал</a:t>
          </a:r>
          <a:endParaRPr lang="ru-RU" sz="1200" dirty="0">
            <a:latin typeface="Arial Black" pitchFamily="34" charset="0"/>
          </a:endParaRPr>
        </a:p>
      </dgm:t>
    </dgm:pt>
    <dgm:pt modelId="{CE1ADD2A-B7FD-478F-A426-66139ECBA903}" type="parTrans" cxnId="{CED1569C-B30C-4D4A-9BEF-D0C89A079BAC}">
      <dgm:prSet/>
      <dgm:spPr/>
      <dgm:t>
        <a:bodyPr/>
        <a:lstStyle/>
        <a:p>
          <a:endParaRPr lang="ru-RU"/>
        </a:p>
      </dgm:t>
    </dgm:pt>
    <dgm:pt modelId="{23A35882-F850-44CF-BF7E-76DE9BF961FC}" type="sibTrans" cxnId="{CED1569C-B30C-4D4A-9BEF-D0C89A079BAC}">
      <dgm:prSet/>
      <dgm:spPr/>
      <dgm:t>
        <a:bodyPr/>
        <a:lstStyle/>
        <a:p>
          <a:endParaRPr lang="ru-RU"/>
        </a:p>
      </dgm:t>
    </dgm:pt>
    <dgm:pt modelId="{BE907F90-9D92-45A1-94F8-1DCBD5B9715F}">
      <dgm:prSet phldrT="[Текст]" custT="1"/>
      <dgm:spPr/>
      <dgm:t>
        <a:bodyPr/>
        <a:lstStyle/>
        <a:p>
          <a:r>
            <a:rPr lang="ru-RU" sz="1200" dirty="0" smtClean="0">
              <a:latin typeface="Arial Black" pitchFamily="34" charset="0"/>
            </a:rPr>
            <a:t>проведение взвешенной долговой политики</a:t>
          </a:r>
          <a:endParaRPr lang="ru-RU" sz="1200" dirty="0">
            <a:latin typeface="Arial Black" pitchFamily="34" charset="0"/>
          </a:endParaRPr>
        </a:p>
      </dgm:t>
    </dgm:pt>
    <dgm:pt modelId="{03FA8934-805C-4CA4-B0FE-FC842D45AFE0}" type="parTrans" cxnId="{D49A4A8E-E13A-48B9-A452-439EA4800B82}">
      <dgm:prSet/>
      <dgm:spPr/>
      <dgm:t>
        <a:bodyPr/>
        <a:lstStyle/>
        <a:p>
          <a:endParaRPr lang="ru-RU"/>
        </a:p>
      </dgm:t>
    </dgm:pt>
    <dgm:pt modelId="{1C6C0DF2-B0CB-4D92-954A-55B02AC860DD}" type="sibTrans" cxnId="{D49A4A8E-E13A-48B9-A452-439EA4800B82}">
      <dgm:prSet/>
      <dgm:spPr/>
      <dgm:t>
        <a:bodyPr/>
        <a:lstStyle/>
        <a:p>
          <a:endParaRPr lang="ru-RU"/>
        </a:p>
      </dgm:t>
    </dgm:pt>
    <dgm:pt modelId="{D7F1AC36-BB02-40D3-9EAC-6004F15E8D99}" type="pres">
      <dgm:prSet presAssocID="{7D9F30EA-5AAD-4B4D-9B37-1898C8B1B1C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32C0C5-E5AF-4E5E-918C-A1BB430E7228}" type="pres">
      <dgm:prSet presAssocID="{7D9F30EA-5AAD-4B4D-9B37-1898C8B1B1C4}" presName="fgShape" presStyleLbl="fgShp" presStyleIdx="0" presStyleCnt="1" custFlipVert="1" custFlipHor="1" custScaleX="1269" custScaleY="10304" custLinFactY="-256120" custLinFactNeighborX="-29559" custLinFactNeighborY="-300000"/>
      <dgm:spPr/>
      <dgm:t>
        <a:bodyPr/>
        <a:lstStyle/>
        <a:p>
          <a:endParaRPr lang="ru-RU"/>
        </a:p>
      </dgm:t>
    </dgm:pt>
    <dgm:pt modelId="{AC9FC888-4E7D-41D5-BF8D-099DDFB49032}" type="pres">
      <dgm:prSet presAssocID="{7D9F30EA-5AAD-4B4D-9B37-1898C8B1B1C4}" presName="linComp" presStyleCnt="0"/>
      <dgm:spPr/>
      <dgm:t>
        <a:bodyPr/>
        <a:lstStyle/>
        <a:p>
          <a:endParaRPr lang="ru-RU"/>
        </a:p>
      </dgm:t>
    </dgm:pt>
    <dgm:pt modelId="{3B03A404-6FA8-44DF-BD0D-938BEE92A850}" type="pres">
      <dgm:prSet presAssocID="{BFE45829-723F-4E4D-9831-F195998B70F6}" presName="compNode" presStyleCnt="0"/>
      <dgm:spPr/>
      <dgm:t>
        <a:bodyPr/>
        <a:lstStyle/>
        <a:p>
          <a:endParaRPr lang="ru-RU"/>
        </a:p>
      </dgm:t>
    </dgm:pt>
    <dgm:pt modelId="{D73F7537-DE83-45D9-AFD1-908328D4D97E}" type="pres">
      <dgm:prSet presAssocID="{BFE45829-723F-4E4D-9831-F195998B70F6}" presName="bkgdShape" presStyleLbl="node1" presStyleIdx="0" presStyleCnt="5" custScaleX="85616"/>
      <dgm:spPr/>
      <dgm:t>
        <a:bodyPr/>
        <a:lstStyle/>
        <a:p>
          <a:endParaRPr lang="ru-RU"/>
        </a:p>
      </dgm:t>
    </dgm:pt>
    <dgm:pt modelId="{A490A214-21F9-4C52-8E3B-F3A359B01D89}" type="pres">
      <dgm:prSet presAssocID="{BFE45829-723F-4E4D-9831-F195998B70F6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ADFE9E-A8A8-41F1-B358-A7A11B6B47E1}" type="pres">
      <dgm:prSet presAssocID="{BFE45829-723F-4E4D-9831-F195998B70F6}" presName="invisiNode" presStyleLbl="node1" presStyleIdx="0" presStyleCnt="5"/>
      <dgm:spPr/>
      <dgm:t>
        <a:bodyPr/>
        <a:lstStyle/>
        <a:p>
          <a:endParaRPr lang="ru-RU"/>
        </a:p>
      </dgm:t>
    </dgm:pt>
    <dgm:pt modelId="{79E796B1-3ABE-4958-A470-95B84B3BA8FB}" type="pres">
      <dgm:prSet presAssocID="{BFE45829-723F-4E4D-9831-F195998B70F6}" presName="imagNode" presStyleLbl="fgImgPlace1" presStyleIdx="0" presStyleCnt="5" custScaleX="83731" custScaleY="8258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32018F6-38F3-4F68-9FD0-50FD7BED2859}" type="pres">
      <dgm:prSet presAssocID="{914D76AC-028B-4257-BED1-2C2263772DD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7D5A4F7-F72A-48AE-87CD-6C7027652D6C}" type="pres">
      <dgm:prSet presAssocID="{F0351681-504B-468A-A43A-35239C443A97}" presName="compNode" presStyleCnt="0"/>
      <dgm:spPr/>
      <dgm:t>
        <a:bodyPr/>
        <a:lstStyle/>
        <a:p>
          <a:endParaRPr lang="ru-RU"/>
        </a:p>
      </dgm:t>
    </dgm:pt>
    <dgm:pt modelId="{01B5A3FF-8112-48C6-9524-2594DAB99429}" type="pres">
      <dgm:prSet presAssocID="{F0351681-504B-468A-A43A-35239C443A97}" presName="bkgdShape" presStyleLbl="node1" presStyleIdx="1" presStyleCnt="5" custScaleX="91473"/>
      <dgm:spPr/>
      <dgm:t>
        <a:bodyPr/>
        <a:lstStyle/>
        <a:p>
          <a:endParaRPr lang="ru-RU"/>
        </a:p>
      </dgm:t>
    </dgm:pt>
    <dgm:pt modelId="{BD834AB3-FAFF-4D74-B8D8-881F0EC6B9AD}" type="pres">
      <dgm:prSet presAssocID="{F0351681-504B-468A-A43A-35239C443A97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F3C681-2C9B-4653-BE31-D8B25A2AB7FA}" type="pres">
      <dgm:prSet presAssocID="{F0351681-504B-468A-A43A-35239C443A97}" presName="invisiNode" presStyleLbl="node1" presStyleIdx="1" presStyleCnt="5"/>
      <dgm:spPr/>
      <dgm:t>
        <a:bodyPr/>
        <a:lstStyle/>
        <a:p>
          <a:endParaRPr lang="ru-RU"/>
        </a:p>
      </dgm:t>
    </dgm:pt>
    <dgm:pt modelId="{E6379D24-0F7F-4C89-AA74-40B94EA75227}" type="pres">
      <dgm:prSet presAssocID="{F0351681-504B-468A-A43A-35239C443A97}" presName="imagNode" presStyleLbl="fgImgPlace1" presStyleIdx="1" presStyleCnt="5" custScaleX="79868" custScaleY="82588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893FC16-622A-4AA0-9276-3766E5F1AA15}" type="pres">
      <dgm:prSet presAssocID="{E1C31608-5158-4EC9-9C62-26BAAF099A4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23B2BA9-1C97-483A-B23A-3ED1FDCF116F}" type="pres">
      <dgm:prSet presAssocID="{971F98B7-9F0E-4CBF-9E52-F758B7AF539C}" presName="compNode" presStyleCnt="0"/>
      <dgm:spPr/>
      <dgm:t>
        <a:bodyPr/>
        <a:lstStyle/>
        <a:p>
          <a:endParaRPr lang="ru-RU"/>
        </a:p>
      </dgm:t>
    </dgm:pt>
    <dgm:pt modelId="{A6261845-6FEC-4FCD-A320-DB13C9B75A59}" type="pres">
      <dgm:prSet presAssocID="{971F98B7-9F0E-4CBF-9E52-F758B7AF539C}" presName="bkgdShape" presStyleLbl="node1" presStyleIdx="2" presStyleCnt="5" custScaleX="122143"/>
      <dgm:spPr/>
      <dgm:t>
        <a:bodyPr/>
        <a:lstStyle/>
        <a:p>
          <a:endParaRPr lang="ru-RU"/>
        </a:p>
      </dgm:t>
    </dgm:pt>
    <dgm:pt modelId="{DD65257D-0571-4E29-A9BE-119458095260}" type="pres">
      <dgm:prSet presAssocID="{971F98B7-9F0E-4CBF-9E52-F758B7AF539C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608111-633B-4C1F-8C5C-7AB01EEC5F6A}" type="pres">
      <dgm:prSet presAssocID="{971F98B7-9F0E-4CBF-9E52-F758B7AF539C}" presName="invisiNode" presStyleLbl="node1" presStyleIdx="2" presStyleCnt="5"/>
      <dgm:spPr/>
      <dgm:t>
        <a:bodyPr/>
        <a:lstStyle/>
        <a:p>
          <a:endParaRPr lang="ru-RU"/>
        </a:p>
      </dgm:t>
    </dgm:pt>
    <dgm:pt modelId="{59BCE99C-652C-4BAC-91C1-A60B797A8CEA}" type="pres">
      <dgm:prSet presAssocID="{971F98B7-9F0E-4CBF-9E52-F758B7AF539C}" presName="imagNode" presStyleLbl="fgImgPlace1" presStyleIdx="2" presStyleCnt="5" custScaleX="84468" custScaleY="82588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1196D70-DB24-4DDC-9CF1-7DC9DF8BCFAE}" type="pres">
      <dgm:prSet presAssocID="{39C6AF87-AFF4-4988-9CE4-58C3DFCADBF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3842D31-BF1C-4BCF-9C67-BBB3314ABE68}" type="pres">
      <dgm:prSet presAssocID="{10CEFBB7-6C13-42BB-A72E-9CE8C4450081}" presName="compNode" presStyleCnt="0"/>
      <dgm:spPr/>
      <dgm:t>
        <a:bodyPr/>
        <a:lstStyle/>
        <a:p>
          <a:endParaRPr lang="ru-RU"/>
        </a:p>
      </dgm:t>
    </dgm:pt>
    <dgm:pt modelId="{05BE1EB1-E929-4EA6-B09B-AEAAF45A936A}" type="pres">
      <dgm:prSet presAssocID="{10CEFBB7-6C13-42BB-A72E-9CE8C4450081}" presName="bkgdShape" presStyleLbl="node1" presStyleIdx="3" presStyleCnt="5" custScaleX="89976"/>
      <dgm:spPr/>
      <dgm:t>
        <a:bodyPr/>
        <a:lstStyle/>
        <a:p>
          <a:endParaRPr lang="ru-RU"/>
        </a:p>
      </dgm:t>
    </dgm:pt>
    <dgm:pt modelId="{2124DCEB-EDBD-415D-8E06-ED092037E12A}" type="pres">
      <dgm:prSet presAssocID="{10CEFBB7-6C13-42BB-A72E-9CE8C4450081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C6886E-6BD9-42B7-9C7E-82FEC5D3C11D}" type="pres">
      <dgm:prSet presAssocID="{10CEFBB7-6C13-42BB-A72E-9CE8C4450081}" presName="invisiNode" presStyleLbl="node1" presStyleIdx="3" presStyleCnt="5"/>
      <dgm:spPr/>
      <dgm:t>
        <a:bodyPr/>
        <a:lstStyle/>
        <a:p>
          <a:endParaRPr lang="ru-RU"/>
        </a:p>
      </dgm:t>
    </dgm:pt>
    <dgm:pt modelId="{2A289877-5F19-4A19-A468-00B4EBF5943F}" type="pres">
      <dgm:prSet presAssocID="{10CEFBB7-6C13-42BB-A72E-9CE8C4450081}" presName="imagNode" presStyleLbl="fgImgPlace1" presStyleIdx="3" presStyleCnt="5" custScaleX="79868" custScaleY="82588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77DEABC-75F1-441E-8920-4A84FA5ED8C1}" type="pres">
      <dgm:prSet presAssocID="{23A35882-F850-44CF-BF7E-76DE9BF961F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10443EA-0A22-4998-85A4-5FC07C4410A8}" type="pres">
      <dgm:prSet presAssocID="{BE907F90-9D92-45A1-94F8-1DCBD5B9715F}" presName="compNode" presStyleCnt="0"/>
      <dgm:spPr/>
      <dgm:t>
        <a:bodyPr/>
        <a:lstStyle/>
        <a:p>
          <a:endParaRPr lang="ru-RU"/>
        </a:p>
      </dgm:t>
    </dgm:pt>
    <dgm:pt modelId="{14E9E240-14D8-48CE-A8EF-4C26DD964D0B}" type="pres">
      <dgm:prSet presAssocID="{BE907F90-9D92-45A1-94F8-1DCBD5B9715F}" presName="bkgdShape" presStyleLbl="node1" presStyleIdx="4" presStyleCnt="5" custScaleX="77049"/>
      <dgm:spPr/>
      <dgm:t>
        <a:bodyPr/>
        <a:lstStyle/>
        <a:p>
          <a:endParaRPr lang="ru-RU"/>
        </a:p>
      </dgm:t>
    </dgm:pt>
    <dgm:pt modelId="{272D07C4-E4A0-4649-AFF9-320ECA914488}" type="pres">
      <dgm:prSet presAssocID="{BE907F90-9D92-45A1-94F8-1DCBD5B9715F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AF8028-0A1F-4B6B-BA86-08AA83130861}" type="pres">
      <dgm:prSet presAssocID="{BE907F90-9D92-45A1-94F8-1DCBD5B9715F}" presName="invisiNode" presStyleLbl="node1" presStyleIdx="4" presStyleCnt="5"/>
      <dgm:spPr/>
      <dgm:t>
        <a:bodyPr/>
        <a:lstStyle/>
        <a:p>
          <a:endParaRPr lang="ru-RU"/>
        </a:p>
      </dgm:t>
    </dgm:pt>
    <dgm:pt modelId="{801EDB75-7215-4290-9F39-D09130BB9918}" type="pres">
      <dgm:prSet presAssocID="{BE907F90-9D92-45A1-94F8-1DCBD5B9715F}" presName="imagNode" presStyleLbl="fgImgPlace1" presStyleIdx="4" presStyleCnt="5" custScaleX="85206" custScaleY="82588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D77A0174-F2C1-4D3A-8C1A-51EF605EEE67}" type="presOf" srcId="{971F98B7-9F0E-4CBF-9E52-F758B7AF539C}" destId="{A6261845-6FEC-4FCD-A320-DB13C9B75A59}" srcOrd="0" destOrd="0" presId="urn:microsoft.com/office/officeart/2005/8/layout/hList7#1"/>
    <dgm:cxn modelId="{BB97E43A-CB32-4C28-9BF3-3026B999259A}" srcId="{7D9F30EA-5AAD-4B4D-9B37-1898C8B1B1C4}" destId="{BFE45829-723F-4E4D-9831-F195998B70F6}" srcOrd="0" destOrd="0" parTransId="{9D4F7DBD-8157-41A0-8C10-0BA42EC495F2}" sibTransId="{914D76AC-028B-4257-BED1-2C2263772DDA}"/>
    <dgm:cxn modelId="{8DBB9301-FA28-492D-82F7-7248566C3DAE}" srcId="{7D9F30EA-5AAD-4B4D-9B37-1898C8B1B1C4}" destId="{F0351681-504B-468A-A43A-35239C443A97}" srcOrd="1" destOrd="0" parTransId="{D9E01241-ED2F-43BF-AD0C-3C1C61B771E5}" sibTransId="{E1C31608-5158-4EC9-9C62-26BAAF099A48}"/>
    <dgm:cxn modelId="{CED1569C-B30C-4D4A-9BEF-D0C89A079BAC}" srcId="{7D9F30EA-5AAD-4B4D-9B37-1898C8B1B1C4}" destId="{10CEFBB7-6C13-42BB-A72E-9CE8C4450081}" srcOrd="3" destOrd="0" parTransId="{CE1ADD2A-B7FD-478F-A426-66139ECBA903}" sibTransId="{23A35882-F850-44CF-BF7E-76DE9BF961FC}"/>
    <dgm:cxn modelId="{D49A4A8E-E13A-48B9-A452-439EA4800B82}" srcId="{7D9F30EA-5AAD-4B4D-9B37-1898C8B1B1C4}" destId="{BE907F90-9D92-45A1-94F8-1DCBD5B9715F}" srcOrd="4" destOrd="0" parTransId="{03FA8934-805C-4CA4-B0FE-FC842D45AFE0}" sibTransId="{1C6C0DF2-B0CB-4D92-954A-55B02AC860DD}"/>
    <dgm:cxn modelId="{B8D3FFCB-F2A6-4F34-A888-0BE623F88766}" type="presOf" srcId="{10CEFBB7-6C13-42BB-A72E-9CE8C4450081}" destId="{05BE1EB1-E929-4EA6-B09B-AEAAF45A936A}" srcOrd="0" destOrd="0" presId="urn:microsoft.com/office/officeart/2005/8/layout/hList7#1"/>
    <dgm:cxn modelId="{1F460203-1657-428D-9481-BC20E336E76B}" type="presOf" srcId="{F0351681-504B-468A-A43A-35239C443A97}" destId="{BD834AB3-FAFF-4D74-B8D8-881F0EC6B9AD}" srcOrd="1" destOrd="0" presId="urn:microsoft.com/office/officeart/2005/8/layout/hList7#1"/>
    <dgm:cxn modelId="{C52D53AE-AAA4-4AD0-AF0D-FC2464DAEDBC}" type="presOf" srcId="{BFE45829-723F-4E4D-9831-F195998B70F6}" destId="{D73F7537-DE83-45D9-AFD1-908328D4D97E}" srcOrd="0" destOrd="0" presId="urn:microsoft.com/office/officeart/2005/8/layout/hList7#1"/>
    <dgm:cxn modelId="{A4882CE6-899D-46FA-BBE4-3D8D1445001D}" type="presOf" srcId="{E1C31608-5158-4EC9-9C62-26BAAF099A48}" destId="{D893FC16-622A-4AA0-9276-3766E5F1AA15}" srcOrd="0" destOrd="0" presId="urn:microsoft.com/office/officeart/2005/8/layout/hList7#1"/>
    <dgm:cxn modelId="{B5BF897A-B686-4F85-8A63-9A70D660F91F}" type="presOf" srcId="{971F98B7-9F0E-4CBF-9E52-F758B7AF539C}" destId="{DD65257D-0571-4E29-A9BE-119458095260}" srcOrd="1" destOrd="0" presId="urn:microsoft.com/office/officeart/2005/8/layout/hList7#1"/>
    <dgm:cxn modelId="{FA74CBFF-829F-41CB-B444-871317D16144}" type="presOf" srcId="{7D9F30EA-5AAD-4B4D-9B37-1898C8B1B1C4}" destId="{D7F1AC36-BB02-40D3-9EAC-6004F15E8D99}" srcOrd="0" destOrd="0" presId="urn:microsoft.com/office/officeart/2005/8/layout/hList7#1"/>
    <dgm:cxn modelId="{CD95B0EC-C927-431B-B29D-7156363D2997}" type="presOf" srcId="{23A35882-F850-44CF-BF7E-76DE9BF961FC}" destId="{477DEABC-75F1-441E-8920-4A84FA5ED8C1}" srcOrd="0" destOrd="0" presId="urn:microsoft.com/office/officeart/2005/8/layout/hList7#1"/>
    <dgm:cxn modelId="{A98B9E92-983E-42D4-A17B-E4334E27DF93}" type="presOf" srcId="{39C6AF87-AFF4-4988-9CE4-58C3DFCADBFC}" destId="{01196D70-DB24-4DDC-9CF1-7DC9DF8BCFAE}" srcOrd="0" destOrd="0" presId="urn:microsoft.com/office/officeart/2005/8/layout/hList7#1"/>
    <dgm:cxn modelId="{5E1C4784-6B0A-470C-AA72-37735BD917F0}" srcId="{7D9F30EA-5AAD-4B4D-9B37-1898C8B1B1C4}" destId="{971F98B7-9F0E-4CBF-9E52-F758B7AF539C}" srcOrd="2" destOrd="0" parTransId="{03C9B6BD-1F14-43AB-8931-58CC8047476B}" sibTransId="{39C6AF87-AFF4-4988-9CE4-58C3DFCADBFC}"/>
    <dgm:cxn modelId="{FA3B13BB-C437-4C37-B2D6-4FDD11C1B352}" type="presOf" srcId="{914D76AC-028B-4257-BED1-2C2263772DDA}" destId="{E32018F6-38F3-4F68-9FD0-50FD7BED2859}" srcOrd="0" destOrd="0" presId="urn:microsoft.com/office/officeart/2005/8/layout/hList7#1"/>
    <dgm:cxn modelId="{C3A2B6B2-7D6D-4CF8-A68D-06FB007A1845}" type="presOf" srcId="{10CEFBB7-6C13-42BB-A72E-9CE8C4450081}" destId="{2124DCEB-EDBD-415D-8E06-ED092037E12A}" srcOrd="1" destOrd="0" presId="urn:microsoft.com/office/officeart/2005/8/layout/hList7#1"/>
    <dgm:cxn modelId="{C1CF8E69-C083-441C-9906-BC943CDF6021}" type="presOf" srcId="{F0351681-504B-468A-A43A-35239C443A97}" destId="{01B5A3FF-8112-48C6-9524-2594DAB99429}" srcOrd="0" destOrd="0" presId="urn:microsoft.com/office/officeart/2005/8/layout/hList7#1"/>
    <dgm:cxn modelId="{CE1DE224-AE06-4345-B172-F7CF72A1A602}" type="presOf" srcId="{BFE45829-723F-4E4D-9831-F195998B70F6}" destId="{A490A214-21F9-4C52-8E3B-F3A359B01D89}" srcOrd="1" destOrd="0" presId="urn:microsoft.com/office/officeart/2005/8/layout/hList7#1"/>
    <dgm:cxn modelId="{AAADFF5A-38C3-46A7-907F-7FB0EB02922C}" type="presOf" srcId="{BE907F90-9D92-45A1-94F8-1DCBD5B9715F}" destId="{272D07C4-E4A0-4649-AFF9-320ECA914488}" srcOrd="1" destOrd="0" presId="urn:microsoft.com/office/officeart/2005/8/layout/hList7#1"/>
    <dgm:cxn modelId="{11D86B95-DF96-4217-B13F-6A5811D898FC}" type="presOf" srcId="{BE907F90-9D92-45A1-94F8-1DCBD5B9715F}" destId="{14E9E240-14D8-48CE-A8EF-4C26DD964D0B}" srcOrd="0" destOrd="0" presId="urn:microsoft.com/office/officeart/2005/8/layout/hList7#1"/>
    <dgm:cxn modelId="{68F274BE-3803-4426-8111-13389D281208}" type="presParOf" srcId="{D7F1AC36-BB02-40D3-9EAC-6004F15E8D99}" destId="{9132C0C5-E5AF-4E5E-918C-A1BB430E7228}" srcOrd="0" destOrd="0" presId="urn:microsoft.com/office/officeart/2005/8/layout/hList7#1"/>
    <dgm:cxn modelId="{341259A1-ABB5-4B19-B5F5-9D5B2C70891A}" type="presParOf" srcId="{D7F1AC36-BB02-40D3-9EAC-6004F15E8D99}" destId="{AC9FC888-4E7D-41D5-BF8D-099DDFB49032}" srcOrd="1" destOrd="0" presId="urn:microsoft.com/office/officeart/2005/8/layout/hList7#1"/>
    <dgm:cxn modelId="{0F692510-FA0D-4520-B248-2F784CC99C54}" type="presParOf" srcId="{AC9FC888-4E7D-41D5-BF8D-099DDFB49032}" destId="{3B03A404-6FA8-44DF-BD0D-938BEE92A850}" srcOrd="0" destOrd="0" presId="urn:microsoft.com/office/officeart/2005/8/layout/hList7#1"/>
    <dgm:cxn modelId="{7038B0CE-015C-43DB-8A15-620D2A594E36}" type="presParOf" srcId="{3B03A404-6FA8-44DF-BD0D-938BEE92A850}" destId="{D73F7537-DE83-45D9-AFD1-908328D4D97E}" srcOrd="0" destOrd="0" presId="urn:microsoft.com/office/officeart/2005/8/layout/hList7#1"/>
    <dgm:cxn modelId="{B2C73AE7-342B-42C9-8B9F-6A6AF95C68CD}" type="presParOf" srcId="{3B03A404-6FA8-44DF-BD0D-938BEE92A850}" destId="{A490A214-21F9-4C52-8E3B-F3A359B01D89}" srcOrd="1" destOrd="0" presId="urn:microsoft.com/office/officeart/2005/8/layout/hList7#1"/>
    <dgm:cxn modelId="{2EB41598-FD29-4089-93F5-D5E95292386F}" type="presParOf" srcId="{3B03A404-6FA8-44DF-BD0D-938BEE92A850}" destId="{8FADFE9E-A8A8-41F1-B358-A7A11B6B47E1}" srcOrd="2" destOrd="0" presId="urn:microsoft.com/office/officeart/2005/8/layout/hList7#1"/>
    <dgm:cxn modelId="{A1B9C71F-27AB-46C2-9743-F088F759DAFE}" type="presParOf" srcId="{3B03A404-6FA8-44DF-BD0D-938BEE92A850}" destId="{79E796B1-3ABE-4958-A470-95B84B3BA8FB}" srcOrd="3" destOrd="0" presId="urn:microsoft.com/office/officeart/2005/8/layout/hList7#1"/>
    <dgm:cxn modelId="{80BE2A8D-EE14-4442-936B-ED5984A38933}" type="presParOf" srcId="{AC9FC888-4E7D-41D5-BF8D-099DDFB49032}" destId="{E32018F6-38F3-4F68-9FD0-50FD7BED2859}" srcOrd="1" destOrd="0" presId="urn:microsoft.com/office/officeart/2005/8/layout/hList7#1"/>
    <dgm:cxn modelId="{B4B378DD-DEF8-45B0-A22E-B4CAF953A99A}" type="presParOf" srcId="{AC9FC888-4E7D-41D5-BF8D-099DDFB49032}" destId="{A7D5A4F7-F72A-48AE-87CD-6C7027652D6C}" srcOrd="2" destOrd="0" presId="urn:microsoft.com/office/officeart/2005/8/layout/hList7#1"/>
    <dgm:cxn modelId="{6476E49F-F069-4716-A0DA-3815FAD4EE4F}" type="presParOf" srcId="{A7D5A4F7-F72A-48AE-87CD-6C7027652D6C}" destId="{01B5A3FF-8112-48C6-9524-2594DAB99429}" srcOrd="0" destOrd="0" presId="urn:microsoft.com/office/officeart/2005/8/layout/hList7#1"/>
    <dgm:cxn modelId="{E1FF3941-569D-4136-B101-CBE5FEC9A5B0}" type="presParOf" srcId="{A7D5A4F7-F72A-48AE-87CD-6C7027652D6C}" destId="{BD834AB3-FAFF-4D74-B8D8-881F0EC6B9AD}" srcOrd="1" destOrd="0" presId="urn:microsoft.com/office/officeart/2005/8/layout/hList7#1"/>
    <dgm:cxn modelId="{964739AE-4A4D-4ABB-A346-C825A34A3BA9}" type="presParOf" srcId="{A7D5A4F7-F72A-48AE-87CD-6C7027652D6C}" destId="{C8F3C681-2C9B-4653-BE31-D8B25A2AB7FA}" srcOrd="2" destOrd="0" presId="urn:microsoft.com/office/officeart/2005/8/layout/hList7#1"/>
    <dgm:cxn modelId="{07024694-7F1F-4A56-8B6E-1802BF9B9821}" type="presParOf" srcId="{A7D5A4F7-F72A-48AE-87CD-6C7027652D6C}" destId="{E6379D24-0F7F-4C89-AA74-40B94EA75227}" srcOrd="3" destOrd="0" presId="urn:microsoft.com/office/officeart/2005/8/layout/hList7#1"/>
    <dgm:cxn modelId="{358FE4F1-2E5A-40C7-9F34-97A1F2A44C25}" type="presParOf" srcId="{AC9FC888-4E7D-41D5-BF8D-099DDFB49032}" destId="{D893FC16-622A-4AA0-9276-3766E5F1AA15}" srcOrd="3" destOrd="0" presId="urn:microsoft.com/office/officeart/2005/8/layout/hList7#1"/>
    <dgm:cxn modelId="{4D7B785B-9EDE-4DE4-93FE-15C58A4FD299}" type="presParOf" srcId="{AC9FC888-4E7D-41D5-BF8D-099DDFB49032}" destId="{E23B2BA9-1C97-483A-B23A-3ED1FDCF116F}" srcOrd="4" destOrd="0" presId="urn:microsoft.com/office/officeart/2005/8/layout/hList7#1"/>
    <dgm:cxn modelId="{38977F4E-1EA4-4D3B-8D93-A254E8CD4011}" type="presParOf" srcId="{E23B2BA9-1C97-483A-B23A-3ED1FDCF116F}" destId="{A6261845-6FEC-4FCD-A320-DB13C9B75A59}" srcOrd="0" destOrd="0" presId="urn:microsoft.com/office/officeart/2005/8/layout/hList7#1"/>
    <dgm:cxn modelId="{61D4CC7E-6A6C-483E-81A2-FD1FD5E24023}" type="presParOf" srcId="{E23B2BA9-1C97-483A-B23A-3ED1FDCF116F}" destId="{DD65257D-0571-4E29-A9BE-119458095260}" srcOrd="1" destOrd="0" presId="urn:microsoft.com/office/officeart/2005/8/layout/hList7#1"/>
    <dgm:cxn modelId="{E374BA2F-44E3-4A97-B845-ABE0C54048C9}" type="presParOf" srcId="{E23B2BA9-1C97-483A-B23A-3ED1FDCF116F}" destId="{6F608111-633B-4C1F-8C5C-7AB01EEC5F6A}" srcOrd="2" destOrd="0" presId="urn:microsoft.com/office/officeart/2005/8/layout/hList7#1"/>
    <dgm:cxn modelId="{FCFD741A-5393-4CE1-8BD5-60A206E7BC39}" type="presParOf" srcId="{E23B2BA9-1C97-483A-B23A-3ED1FDCF116F}" destId="{59BCE99C-652C-4BAC-91C1-A60B797A8CEA}" srcOrd="3" destOrd="0" presId="urn:microsoft.com/office/officeart/2005/8/layout/hList7#1"/>
    <dgm:cxn modelId="{45877435-9F96-429F-8F1F-4EE2F122865B}" type="presParOf" srcId="{AC9FC888-4E7D-41D5-BF8D-099DDFB49032}" destId="{01196D70-DB24-4DDC-9CF1-7DC9DF8BCFAE}" srcOrd="5" destOrd="0" presId="urn:microsoft.com/office/officeart/2005/8/layout/hList7#1"/>
    <dgm:cxn modelId="{C3CEE174-D48E-41ED-AE23-1DD00288692B}" type="presParOf" srcId="{AC9FC888-4E7D-41D5-BF8D-099DDFB49032}" destId="{F3842D31-BF1C-4BCF-9C67-BBB3314ABE68}" srcOrd="6" destOrd="0" presId="urn:microsoft.com/office/officeart/2005/8/layout/hList7#1"/>
    <dgm:cxn modelId="{0ADD523A-5A1D-43B9-A136-8AA30971DFB8}" type="presParOf" srcId="{F3842D31-BF1C-4BCF-9C67-BBB3314ABE68}" destId="{05BE1EB1-E929-4EA6-B09B-AEAAF45A936A}" srcOrd="0" destOrd="0" presId="urn:microsoft.com/office/officeart/2005/8/layout/hList7#1"/>
    <dgm:cxn modelId="{1C2EB9D3-A4DF-4F02-A7AC-725168DCA7C8}" type="presParOf" srcId="{F3842D31-BF1C-4BCF-9C67-BBB3314ABE68}" destId="{2124DCEB-EDBD-415D-8E06-ED092037E12A}" srcOrd="1" destOrd="0" presId="urn:microsoft.com/office/officeart/2005/8/layout/hList7#1"/>
    <dgm:cxn modelId="{55D4309F-31B2-45A8-957F-04814D96B8F3}" type="presParOf" srcId="{F3842D31-BF1C-4BCF-9C67-BBB3314ABE68}" destId="{76C6886E-6BD9-42B7-9C7E-82FEC5D3C11D}" srcOrd="2" destOrd="0" presId="urn:microsoft.com/office/officeart/2005/8/layout/hList7#1"/>
    <dgm:cxn modelId="{B58E86AA-0FBC-4BDF-A24C-2B3F1C94CF0B}" type="presParOf" srcId="{F3842D31-BF1C-4BCF-9C67-BBB3314ABE68}" destId="{2A289877-5F19-4A19-A468-00B4EBF5943F}" srcOrd="3" destOrd="0" presId="urn:microsoft.com/office/officeart/2005/8/layout/hList7#1"/>
    <dgm:cxn modelId="{E6181908-D1BA-4877-ACC6-5F36AC5ECA3D}" type="presParOf" srcId="{AC9FC888-4E7D-41D5-BF8D-099DDFB49032}" destId="{477DEABC-75F1-441E-8920-4A84FA5ED8C1}" srcOrd="7" destOrd="0" presId="urn:microsoft.com/office/officeart/2005/8/layout/hList7#1"/>
    <dgm:cxn modelId="{7621B87D-70A5-4C6A-A6CE-DDF2DC380453}" type="presParOf" srcId="{AC9FC888-4E7D-41D5-BF8D-099DDFB49032}" destId="{A10443EA-0A22-4998-85A4-5FC07C4410A8}" srcOrd="8" destOrd="0" presId="urn:microsoft.com/office/officeart/2005/8/layout/hList7#1"/>
    <dgm:cxn modelId="{FC0D0CC5-1D9F-4E54-9A8F-05A61A106D6D}" type="presParOf" srcId="{A10443EA-0A22-4998-85A4-5FC07C4410A8}" destId="{14E9E240-14D8-48CE-A8EF-4C26DD964D0B}" srcOrd="0" destOrd="0" presId="urn:microsoft.com/office/officeart/2005/8/layout/hList7#1"/>
    <dgm:cxn modelId="{C25821C2-E7DA-4E09-8B9E-6979D43F8B88}" type="presParOf" srcId="{A10443EA-0A22-4998-85A4-5FC07C4410A8}" destId="{272D07C4-E4A0-4649-AFF9-320ECA914488}" srcOrd="1" destOrd="0" presId="urn:microsoft.com/office/officeart/2005/8/layout/hList7#1"/>
    <dgm:cxn modelId="{40CB2DF7-6234-466F-A244-D4DB397FE58B}" type="presParOf" srcId="{A10443EA-0A22-4998-85A4-5FC07C4410A8}" destId="{C7AF8028-0A1F-4B6B-BA86-08AA83130861}" srcOrd="2" destOrd="0" presId="urn:microsoft.com/office/officeart/2005/8/layout/hList7#1"/>
    <dgm:cxn modelId="{1BA39C11-C662-4D89-887E-6F08D9E5A63E}" type="presParOf" srcId="{A10443EA-0A22-4998-85A4-5FC07C4410A8}" destId="{801EDB75-7215-4290-9F39-D09130BB9918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3F7537-DE83-45D9-AFD1-908328D4D97E}">
      <dsp:nvSpPr>
        <dsp:cNvPr id="0" name=""/>
        <dsp:cNvSpPr/>
      </dsp:nvSpPr>
      <dsp:spPr>
        <a:xfrm>
          <a:off x="183161" y="0"/>
          <a:ext cx="1647635" cy="2911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обеспечение наполняемости бюджета собственными доходами</a:t>
          </a:r>
          <a:endParaRPr lang="ru-RU" sz="1200" kern="1200" dirty="0">
            <a:latin typeface="Arial Black" pitchFamily="34" charset="0"/>
            <a:cs typeface="Times New Roman" pitchFamily="18" charset="0"/>
          </a:endParaRPr>
        </a:p>
      </dsp:txBody>
      <dsp:txXfrm>
        <a:off x="183161" y="1164748"/>
        <a:ext cx="1647635" cy="1164748"/>
      </dsp:txXfrm>
    </dsp:sp>
    <dsp:sp modelId="{79E796B1-3ABE-4958-A470-95B84B3BA8FB}">
      <dsp:nvSpPr>
        <dsp:cNvPr id="0" name=""/>
        <dsp:cNvSpPr/>
      </dsp:nvSpPr>
      <dsp:spPr>
        <a:xfrm>
          <a:off x="601029" y="259130"/>
          <a:ext cx="811900" cy="80081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B5A3FF-8112-48C6-9524-2594DAB99429}">
      <dsp:nvSpPr>
        <dsp:cNvPr id="0" name=""/>
        <dsp:cNvSpPr/>
      </dsp:nvSpPr>
      <dsp:spPr>
        <a:xfrm>
          <a:off x="1888530" y="0"/>
          <a:ext cx="1760350" cy="2911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эффективное управление расходами</a:t>
          </a:r>
          <a:endParaRPr lang="ru-RU" sz="1200" kern="1200" dirty="0">
            <a:latin typeface="Arial Black" pitchFamily="34" charset="0"/>
          </a:endParaRPr>
        </a:p>
      </dsp:txBody>
      <dsp:txXfrm>
        <a:off x="1888530" y="1164748"/>
        <a:ext cx="1760350" cy="1164748"/>
      </dsp:txXfrm>
    </dsp:sp>
    <dsp:sp modelId="{E6379D24-0F7F-4C89-AA74-40B94EA75227}">
      <dsp:nvSpPr>
        <dsp:cNvPr id="0" name=""/>
        <dsp:cNvSpPr/>
      </dsp:nvSpPr>
      <dsp:spPr>
        <a:xfrm>
          <a:off x="2381484" y="259130"/>
          <a:ext cx="774442" cy="80081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261845-6FEC-4FCD-A320-DB13C9B75A59}">
      <dsp:nvSpPr>
        <dsp:cNvPr id="0" name=""/>
        <dsp:cNvSpPr/>
      </dsp:nvSpPr>
      <dsp:spPr>
        <a:xfrm>
          <a:off x="3706614" y="0"/>
          <a:ext cx="1924447" cy="2911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стабильность налоговых и неналоговых условий</a:t>
          </a:r>
          <a:endParaRPr lang="ru-RU" sz="1200" kern="1200" dirty="0">
            <a:latin typeface="Arial Black" pitchFamily="34" charset="0"/>
          </a:endParaRPr>
        </a:p>
      </dsp:txBody>
      <dsp:txXfrm>
        <a:off x="3706614" y="1164748"/>
        <a:ext cx="1924447" cy="1164748"/>
      </dsp:txXfrm>
    </dsp:sp>
    <dsp:sp modelId="{59BCE99C-652C-4BAC-91C1-A60B797A8CEA}">
      <dsp:nvSpPr>
        <dsp:cNvPr id="0" name=""/>
        <dsp:cNvSpPr/>
      </dsp:nvSpPr>
      <dsp:spPr>
        <a:xfrm>
          <a:off x="4259314" y="259130"/>
          <a:ext cx="819046" cy="800817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BE1EB1-E929-4EA6-B09B-AEAAF45A936A}">
      <dsp:nvSpPr>
        <dsp:cNvPr id="0" name=""/>
        <dsp:cNvSpPr/>
      </dsp:nvSpPr>
      <dsp:spPr>
        <a:xfrm>
          <a:off x="5688795" y="0"/>
          <a:ext cx="1731541" cy="2911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инвестирование </a:t>
          </a:r>
          <a:br>
            <a:rPr lang="ru-RU" sz="1200" kern="1200" dirty="0" smtClean="0">
              <a:latin typeface="Arial Black" pitchFamily="34" charset="0"/>
            </a:rPr>
          </a:br>
          <a:r>
            <a:rPr lang="ru-RU" sz="1200" kern="1200" dirty="0" smtClean="0">
              <a:latin typeface="Arial Black" pitchFamily="34" charset="0"/>
            </a:rPr>
            <a:t>в человеческий капитал</a:t>
          </a:r>
          <a:endParaRPr lang="ru-RU" sz="1200" kern="1200" dirty="0">
            <a:latin typeface="Arial Black" pitchFamily="34" charset="0"/>
          </a:endParaRPr>
        </a:p>
      </dsp:txBody>
      <dsp:txXfrm>
        <a:off x="5688795" y="1164748"/>
        <a:ext cx="1731541" cy="1164748"/>
      </dsp:txXfrm>
    </dsp:sp>
    <dsp:sp modelId="{2A289877-5F19-4A19-A468-00B4EBF5943F}">
      <dsp:nvSpPr>
        <dsp:cNvPr id="0" name=""/>
        <dsp:cNvSpPr/>
      </dsp:nvSpPr>
      <dsp:spPr>
        <a:xfrm>
          <a:off x="6167344" y="259130"/>
          <a:ext cx="774442" cy="800817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E9E240-14D8-48CE-A8EF-4C26DD964D0B}">
      <dsp:nvSpPr>
        <dsp:cNvPr id="0" name=""/>
        <dsp:cNvSpPr/>
      </dsp:nvSpPr>
      <dsp:spPr>
        <a:xfrm>
          <a:off x="7478070" y="0"/>
          <a:ext cx="1482767" cy="2911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 Black" pitchFamily="34" charset="0"/>
            </a:rPr>
            <a:t>проведение взвешенной долговой политики</a:t>
          </a:r>
          <a:endParaRPr lang="ru-RU" sz="1200" kern="1200" dirty="0">
            <a:latin typeface="Arial Black" pitchFamily="34" charset="0"/>
          </a:endParaRPr>
        </a:p>
      </dsp:txBody>
      <dsp:txXfrm>
        <a:off x="7478070" y="1164748"/>
        <a:ext cx="1482767" cy="1164748"/>
      </dsp:txXfrm>
    </dsp:sp>
    <dsp:sp modelId="{801EDB75-7215-4290-9F39-D09130BB9918}">
      <dsp:nvSpPr>
        <dsp:cNvPr id="0" name=""/>
        <dsp:cNvSpPr/>
      </dsp:nvSpPr>
      <dsp:spPr>
        <a:xfrm>
          <a:off x="7806352" y="259130"/>
          <a:ext cx="826202" cy="800817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32C0C5-E5AF-4E5E-918C-A1BB430E7228}">
      <dsp:nvSpPr>
        <dsp:cNvPr id="0" name=""/>
        <dsp:cNvSpPr/>
      </dsp:nvSpPr>
      <dsp:spPr>
        <a:xfrm flipH="1" flipV="1">
          <a:off x="2131789" y="96359"/>
          <a:ext cx="102559" cy="45005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4BA3DD-65D7-420B-B949-460791D19760}" type="datetimeFigureOut">
              <a:rPr lang="ru-RU" smtClean="0"/>
              <a:t>09.12.2018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F67ABD-211D-4DBF-AE0B-E67193CECA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169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/>
        <p:txBody>
          <a:bodyPr lIns="87597" tIns="43798" rIns="87597" bIns="43798"/>
          <a:lstStyle/>
          <a:p>
            <a:endParaRPr lang="ru-RU"/>
          </a:p>
        </p:txBody>
      </p:sp>
      <p:sp>
        <p:nvSpPr>
          <p:cNvPr id="27652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597" tIns="43798" rIns="87597" bIns="43798" anchor="b"/>
          <a:lstStyle/>
          <a:p>
            <a:pPr algn="r" defTabSz="844550" fontAlgn="base">
              <a:spcBef>
                <a:spcPct val="0"/>
              </a:spcBef>
              <a:spcAft>
                <a:spcPct val="0"/>
              </a:spcAft>
            </a:pPr>
            <a:fld id="{99D7676B-7BB1-4BB4-9C2B-30ED0FF580F3}" type="slidenum">
              <a:rPr lang="ru-RU" sz="1100">
                <a:solidFill>
                  <a:prstClr val="black"/>
                </a:solidFill>
                <a:latin typeface="Arial" charset="0"/>
                <a:cs typeface="Arial" charset="0"/>
              </a:rPr>
              <a:pPr algn="r" defTabSz="844550"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 sz="11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6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1" y="0"/>
            <a:ext cx="1728788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7318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731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08133" y="5410202"/>
            <a:ext cx="2057400" cy="365125"/>
          </a:xfrm>
        </p:spPr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12/9/2018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07318" y="5410202"/>
            <a:ext cx="3843665" cy="365125"/>
          </a:xfrm>
        </p:spPr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22684" y="5410200"/>
            <a:ext cx="578317" cy="365125"/>
          </a:xfrm>
        </p:spPr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714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12/9/2018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012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2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12/9/2018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815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3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12/9/2018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77634" y="732394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903028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729354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12/9/2018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5452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45939" y="3360263"/>
            <a:ext cx="2406551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78159" y="3363435"/>
            <a:ext cx="2396873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12/9/2018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2587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12/9/2018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4843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12/9/2018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7210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12/9/2018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311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Group 2"/>
          <p:cNvGrpSpPr>
            <a:grpSpLocks/>
          </p:cNvGrpSpPr>
          <p:nvPr/>
        </p:nvGrpSpPr>
        <p:grpSpPr bwMode="auto">
          <a:xfrm>
            <a:off x="0" y="0"/>
            <a:ext cx="9140825" cy="6851650"/>
            <a:chOff x="0" y="0"/>
            <a:chExt cx="5758" cy="4316"/>
          </a:xfrm>
        </p:grpSpPr>
        <p:sp>
          <p:nvSpPr>
            <p:cNvPr id="61443" name="Freeform 3"/>
            <p:cNvSpPr>
              <a:spLocks/>
            </p:cNvSpPr>
            <p:nvPr/>
          </p:nvSpPr>
          <p:spPr bwMode="hidden">
            <a:xfrm>
              <a:off x="1812" y="2811"/>
              <a:ext cx="3946" cy="1505"/>
            </a:xfrm>
            <a:custGeom>
              <a:avLst/>
              <a:gdLst/>
              <a:ahLst/>
              <a:cxnLst>
                <a:cxn ang="0">
                  <a:pos x="149" y="1505"/>
                </a:cxn>
                <a:cxn ang="0">
                  <a:pos x="687" y="1331"/>
                </a:cxn>
                <a:cxn ang="0">
                  <a:pos x="1213" y="1157"/>
                </a:cxn>
                <a:cxn ang="0">
                  <a:pos x="1728" y="977"/>
                </a:cxn>
                <a:cxn ang="0">
                  <a:pos x="2218" y="792"/>
                </a:cxn>
                <a:cxn ang="0">
                  <a:pos x="2457" y="696"/>
                </a:cxn>
                <a:cxn ang="0">
                  <a:pos x="2690" y="606"/>
                </a:cxn>
                <a:cxn ang="0">
                  <a:pos x="2918" y="510"/>
                </a:cxn>
                <a:cxn ang="0">
                  <a:pos x="3139" y="420"/>
                </a:cxn>
                <a:cxn ang="0">
                  <a:pos x="3348" y="324"/>
                </a:cxn>
                <a:cxn ang="0">
                  <a:pos x="3551" y="234"/>
                </a:cxn>
                <a:cxn ang="0">
                  <a:pos x="3749" y="138"/>
                </a:cxn>
                <a:cxn ang="0">
                  <a:pos x="3934" y="48"/>
                </a:cxn>
                <a:cxn ang="0">
                  <a:pos x="3934" y="0"/>
                </a:cxn>
                <a:cxn ang="0">
                  <a:pos x="3743" y="96"/>
                </a:cxn>
                <a:cxn ang="0">
                  <a:pos x="3539" y="192"/>
                </a:cxn>
                <a:cxn ang="0">
                  <a:pos x="3330" y="288"/>
                </a:cxn>
                <a:cxn ang="0">
                  <a:pos x="3115" y="384"/>
                </a:cxn>
                <a:cxn ang="0">
                  <a:pos x="2888" y="480"/>
                </a:cxn>
                <a:cxn ang="0">
                  <a:pos x="2654" y="576"/>
                </a:cxn>
                <a:cxn ang="0">
                  <a:pos x="2409" y="672"/>
                </a:cxn>
                <a:cxn ang="0">
                  <a:pos x="2164" y="768"/>
                </a:cxn>
                <a:cxn ang="0">
                  <a:pos x="1907" y="864"/>
                </a:cxn>
                <a:cxn ang="0">
                  <a:pos x="1650" y="960"/>
                </a:cxn>
                <a:cxn ang="0">
                  <a:pos x="1112" y="1145"/>
                </a:cxn>
                <a:cxn ang="0">
                  <a:pos x="562" y="1331"/>
                </a:cxn>
                <a:cxn ang="0">
                  <a:pos x="0" y="1505"/>
                </a:cxn>
                <a:cxn ang="0">
                  <a:pos x="149" y="1505"/>
                </a:cxn>
                <a:cxn ang="0">
                  <a:pos x="149" y="1505"/>
                </a:cxn>
              </a:cxnLst>
              <a:rect l="0" t="0" r="r" b="b"/>
              <a:pathLst>
                <a:path w="3934" h="1505">
                  <a:moveTo>
                    <a:pt x="149" y="1505"/>
                  </a:moveTo>
                  <a:lnTo>
                    <a:pt x="687" y="1331"/>
                  </a:lnTo>
                  <a:lnTo>
                    <a:pt x="1213" y="1157"/>
                  </a:lnTo>
                  <a:lnTo>
                    <a:pt x="1728" y="977"/>
                  </a:lnTo>
                  <a:lnTo>
                    <a:pt x="2218" y="792"/>
                  </a:lnTo>
                  <a:lnTo>
                    <a:pt x="2457" y="696"/>
                  </a:lnTo>
                  <a:lnTo>
                    <a:pt x="2690" y="606"/>
                  </a:lnTo>
                  <a:lnTo>
                    <a:pt x="2918" y="510"/>
                  </a:lnTo>
                  <a:lnTo>
                    <a:pt x="3139" y="420"/>
                  </a:lnTo>
                  <a:lnTo>
                    <a:pt x="3348" y="324"/>
                  </a:lnTo>
                  <a:lnTo>
                    <a:pt x="3551" y="234"/>
                  </a:lnTo>
                  <a:lnTo>
                    <a:pt x="3749" y="138"/>
                  </a:lnTo>
                  <a:lnTo>
                    <a:pt x="3934" y="48"/>
                  </a:lnTo>
                  <a:lnTo>
                    <a:pt x="3934" y="0"/>
                  </a:lnTo>
                  <a:lnTo>
                    <a:pt x="3743" y="96"/>
                  </a:lnTo>
                  <a:lnTo>
                    <a:pt x="3539" y="192"/>
                  </a:lnTo>
                  <a:lnTo>
                    <a:pt x="3330" y="288"/>
                  </a:lnTo>
                  <a:lnTo>
                    <a:pt x="3115" y="384"/>
                  </a:lnTo>
                  <a:lnTo>
                    <a:pt x="2888" y="480"/>
                  </a:lnTo>
                  <a:lnTo>
                    <a:pt x="2654" y="576"/>
                  </a:lnTo>
                  <a:lnTo>
                    <a:pt x="2409" y="672"/>
                  </a:lnTo>
                  <a:lnTo>
                    <a:pt x="2164" y="768"/>
                  </a:lnTo>
                  <a:lnTo>
                    <a:pt x="1907" y="864"/>
                  </a:lnTo>
                  <a:lnTo>
                    <a:pt x="1650" y="960"/>
                  </a:lnTo>
                  <a:lnTo>
                    <a:pt x="1112" y="1145"/>
                  </a:lnTo>
                  <a:lnTo>
                    <a:pt x="562" y="1331"/>
                  </a:lnTo>
                  <a:lnTo>
                    <a:pt x="0" y="1505"/>
                  </a:lnTo>
                  <a:lnTo>
                    <a:pt x="149" y="1505"/>
                  </a:lnTo>
                  <a:lnTo>
                    <a:pt x="149" y="150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1444" name="Freeform 4"/>
            <p:cNvSpPr>
              <a:spLocks/>
            </p:cNvSpPr>
            <p:nvPr/>
          </p:nvSpPr>
          <p:spPr bwMode="hidden">
            <a:xfrm>
              <a:off x="4025" y="3627"/>
              <a:ext cx="1733" cy="689"/>
            </a:xfrm>
            <a:custGeom>
              <a:avLst/>
              <a:gdLst/>
              <a:ahLst/>
              <a:cxnLst>
                <a:cxn ang="0">
                  <a:pos x="132" y="689"/>
                </a:cxn>
                <a:cxn ang="0">
                  <a:pos x="550" y="527"/>
                </a:cxn>
                <a:cxn ang="0">
                  <a:pos x="963" y="365"/>
                </a:cxn>
                <a:cxn ang="0">
                  <a:pos x="1160" y="287"/>
                </a:cxn>
                <a:cxn ang="0">
                  <a:pos x="1357" y="203"/>
                </a:cxn>
                <a:cxn ang="0">
                  <a:pos x="1549" y="126"/>
                </a:cxn>
                <a:cxn ang="0">
                  <a:pos x="1728" y="48"/>
                </a:cxn>
                <a:cxn ang="0">
                  <a:pos x="1728" y="0"/>
                </a:cxn>
                <a:cxn ang="0">
                  <a:pos x="1531" y="84"/>
                </a:cxn>
                <a:cxn ang="0">
                  <a:pos x="1327" y="167"/>
                </a:cxn>
                <a:cxn ang="0">
                  <a:pos x="1118" y="257"/>
                </a:cxn>
                <a:cxn ang="0">
                  <a:pos x="903" y="341"/>
                </a:cxn>
                <a:cxn ang="0">
                  <a:pos x="454" y="515"/>
                </a:cxn>
                <a:cxn ang="0">
                  <a:pos x="0" y="689"/>
                </a:cxn>
                <a:cxn ang="0">
                  <a:pos x="132" y="689"/>
                </a:cxn>
                <a:cxn ang="0">
                  <a:pos x="132" y="689"/>
                </a:cxn>
              </a:cxnLst>
              <a:rect l="0" t="0" r="r" b="b"/>
              <a:pathLst>
                <a:path w="1728" h="689">
                  <a:moveTo>
                    <a:pt x="132" y="689"/>
                  </a:moveTo>
                  <a:lnTo>
                    <a:pt x="550" y="527"/>
                  </a:lnTo>
                  <a:lnTo>
                    <a:pt x="963" y="365"/>
                  </a:lnTo>
                  <a:lnTo>
                    <a:pt x="1160" y="287"/>
                  </a:lnTo>
                  <a:lnTo>
                    <a:pt x="1357" y="203"/>
                  </a:lnTo>
                  <a:lnTo>
                    <a:pt x="1549" y="126"/>
                  </a:lnTo>
                  <a:lnTo>
                    <a:pt x="1728" y="48"/>
                  </a:lnTo>
                  <a:lnTo>
                    <a:pt x="1728" y="0"/>
                  </a:lnTo>
                  <a:lnTo>
                    <a:pt x="1531" y="84"/>
                  </a:lnTo>
                  <a:lnTo>
                    <a:pt x="1327" y="167"/>
                  </a:lnTo>
                  <a:lnTo>
                    <a:pt x="1118" y="257"/>
                  </a:lnTo>
                  <a:lnTo>
                    <a:pt x="903" y="341"/>
                  </a:lnTo>
                  <a:lnTo>
                    <a:pt x="454" y="515"/>
                  </a:lnTo>
                  <a:lnTo>
                    <a:pt x="0" y="689"/>
                  </a:lnTo>
                  <a:lnTo>
                    <a:pt x="132" y="689"/>
                  </a:lnTo>
                  <a:lnTo>
                    <a:pt x="132" y="68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1445" name="Freeform 5"/>
            <p:cNvSpPr>
              <a:spLocks/>
            </p:cNvSpPr>
            <p:nvPr/>
          </p:nvSpPr>
          <p:spPr bwMode="hidden">
            <a:xfrm>
              <a:off x="0" y="0"/>
              <a:ext cx="5578" cy="3447"/>
            </a:xfrm>
            <a:custGeom>
              <a:avLst/>
              <a:gdLst/>
              <a:ahLst/>
              <a:cxnLst>
                <a:cxn ang="0">
                  <a:pos x="5561" y="929"/>
                </a:cxn>
                <a:cxn ang="0">
                  <a:pos x="5537" y="773"/>
                </a:cxn>
                <a:cxn ang="0">
                  <a:pos x="5453" y="629"/>
                </a:cxn>
                <a:cxn ang="0">
                  <a:pos x="5327" y="492"/>
                </a:cxn>
                <a:cxn ang="0">
                  <a:pos x="5148" y="366"/>
                </a:cxn>
                <a:cxn ang="0">
                  <a:pos x="4921" y="252"/>
                </a:cxn>
                <a:cxn ang="0">
                  <a:pos x="4652" y="144"/>
                </a:cxn>
                <a:cxn ang="0">
                  <a:pos x="4341" y="48"/>
                </a:cxn>
                <a:cxn ang="0">
                  <a:pos x="4000" y="0"/>
                </a:cxn>
                <a:cxn ang="0">
                  <a:pos x="4359" y="90"/>
                </a:cxn>
                <a:cxn ang="0">
                  <a:pos x="4670" y="192"/>
                </a:cxn>
                <a:cxn ang="0">
                  <a:pos x="4933" y="306"/>
                </a:cxn>
                <a:cxn ang="0">
                  <a:pos x="5148" y="426"/>
                </a:cxn>
                <a:cxn ang="0">
                  <a:pos x="5315" y="557"/>
                </a:cxn>
                <a:cxn ang="0">
                  <a:pos x="5429" y="701"/>
                </a:cxn>
                <a:cxn ang="0">
                  <a:pos x="5489" y="851"/>
                </a:cxn>
                <a:cxn ang="0">
                  <a:pos x="5489" y="1013"/>
                </a:cxn>
                <a:cxn ang="0">
                  <a:pos x="5441" y="1163"/>
                </a:cxn>
                <a:cxn ang="0">
                  <a:pos x="5345" y="1319"/>
                </a:cxn>
                <a:cxn ang="0">
                  <a:pos x="5202" y="1475"/>
                </a:cxn>
                <a:cxn ang="0">
                  <a:pos x="5017" y="1630"/>
                </a:cxn>
                <a:cxn ang="0">
                  <a:pos x="4789" y="1786"/>
                </a:cxn>
                <a:cxn ang="0">
                  <a:pos x="4526" y="1948"/>
                </a:cxn>
                <a:cxn ang="0">
                  <a:pos x="4215" y="2104"/>
                </a:cxn>
                <a:cxn ang="0">
                  <a:pos x="3875" y="2260"/>
                </a:cxn>
                <a:cxn ang="0">
                  <a:pos x="3498" y="2416"/>
                </a:cxn>
                <a:cxn ang="0">
                  <a:pos x="3085" y="2566"/>
                </a:cxn>
                <a:cxn ang="0">
                  <a:pos x="2643" y="2715"/>
                </a:cxn>
                <a:cxn ang="0">
                  <a:pos x="2164" y="2865"/>
                </a:cxn>
                <a:cxn ang="0">
                  <a:pos x="1662" y="3009"/>
                </a:cxn>
                <a:cxn ang="0">
                  <a:pos x="1136" y="3147"/>
                </a:cxn>
                <a:cxn ang="0">
                  <a:pos x="580" y="3279"/>
                </a:cxn>
                <a:cxn ang="0">
                  <a:pos x="0" y="3447"/>
                </a:cxn>
                <a:cxn ang="0">
                  <a:pos x="867" y="3249"/>
                </a:cxn>
                <a:cxn ang="0">
                  <a:pos x="1417" y="3105"/>
                </a:cxn>
                <a:cxn ang="0">
                  <a:pos x="1937" y="2961"/>
                </a:cxn>
                <a:cxn ang="0">
                  <a:pos x="2434" y="2817"/>
                </a:cxn>
                <a:cxn ang="0">
                  <a:pos x="2900" y="2668"/>
                </a:cxn>
                <a:cxn ang="0">
                  <a:pos x="3330" y="2512"/>
                </a:cxn>
                <a:cxn ang="0">
                  <a:pos x="3731" y="2356"/>
                </a:cxn>
                <a:cxn ang="0">
                  <a:pos x="4096" y="2200"/>
                </a:cxn>
                <a:cxn ang="0">
                  <a:pos x="4425" y="2038"/>
                </a:cxn>
                <a:cxn ang="0">
                  <a:pos x="4718" y="1876"/>
                </a:cxn>
                <a:cxn ang="0">
                  <a:pos x="4969" y="1720"/>
                </a:cxn>
                <a:cxn ang="0">
                  <a:pos x="5178" y="1559"/>
                </a:cxn>
                <a:cxn ang="0">
                  <a:pos x="5339" y="1397"/>
                </a:cxn>
                <a:cxn ang="0">
                  <a:pos x="5459" y="1241"/>
                </a:cxn>
                <a:cxn ang="0">
                  <a:pos x="5537" y="1085"/>
                </a:cxn>
                <a:cxn ang="0">
                  <a:pos x="5555" y="1007"/>
                </a:cxn>
              </a:cxnLst>
              <a:rect l="0" t="0" r="r" b="b"/>
              <a:pathLst>
                <a:path w="5561" h="3447">
                  <a:moveTo>
                    <a:pt x="5555" y="1007"/>
                  </a:moveTo>
                  <a:lnTo>
                    <a:pt x="5561" y="929"/>
                  </a:lnTo>
                  <a:lnTo>
                    <a:pt x="5555" y="851"/>
                  </a:lnTo>
                  <a:lnTo>
                    <a:pt x="5537" y="773"/>
                  </a:lnTo>
                  <a:lnTo>
                    <a:pt x="5501" y="701"/>
                  </a:lnTo>
                  <a:lnTo>
                    <a:pt x="5453" y="629"/>
                  </a:lnTo>
                  <a:lnTo>
                    <a:pt x="5399" y="563"/>
                  </a:lnTo>
                  <a:lnTo>
                    <a:pt x="5327" y="492"/>
                  </a:lnTo>
                  <a:lnTo>
                    <a:pt x="5244" y="432"/>
                  </a:lnTo>
                  <a:lnTo>
                    <a:pt x="5148" y="366"/>
                  </a:lnTo>
                  <a:lnTo>
                    <a:pt x="5040" y="306"/>
                  </a:lnTo>
                  <a:lnTo>
                    <a:pt x="4921" y="252"/>
                  </a:lnTo>
                  <a:lnTo>
                    <a:pt x="4795" y="198"/>
                  </a:lnTo>
                  <a:lnTo>
                    <a:pt x="4652" y="144"/>
                  </a:lnTo>
                  <a:lnTo>
                    <a:pt x="4502" y="90"/>
                  </a:lnTo>
                  <a:lnTo>
                    <a:pt x="4341" y="48"/>
                  </a:lnTo>
                  <a:lnTo>
                    <a:pt x="4167" y="0"/>
                  </a:lnTo>
                  <a:lnTo>
                    <a:pt x="4000" y="0"/>
                  </a:lnTo>
                  <a:lnTo>
                    <a:pt x="4185" y="42"/>
                  </a:lnTo>
                  <a:lnTo>
                    <a:pt x="4359" y="90"/>
                  </a:lnTo>
                  <a:lnTo>
                    <a:pt x="4520" y="138"/>
                  </a:lnTo>
                  <a:lnTo>
                    <a:pt x="4670" y="192"/>
                  </a:lnTo>
                  <a:lnTo>
                    <a:pt x="4807" y="246"/>
                  </a:lnTo>
                  <a:lnTo>
                    <a:pt x="4933" y="306"/>
                  </a:lnTo>
                  <a:lnTo>
                    <a:pt x="5046" y="366"/>
                  </a:lnTo>
                  <a:lnTo>
                    <a:pt x="5148" y="426"/>
                  </a:lnTo>
                  <a:lnTo>
                    <a:pt x="5238" y="492"/>
                  </a:lnTo>
                  <a:lnTo>
                    <a:pt x="5315" y="557"/>
                  </a:lnTo>
                  <a:lnTo>
                    <a:pt x="5381" y="629"/>
                  </a:lnTo>
                  <a:lnTo>
                    <a:pt x="5429" y="701"/>
                  </a:lnTo>
                  <a:lnTo>
                    <a:pt x="5465" y="779"/>
                  </a:lnTo>
                  <a:lnTo>
                    <a:pt x="5489" y="851"/>
                  </a:lnTo>
                  <a:lnTo>
                    <a:pt x="5495" y="935"/>
                  </a:lnTo>
                  <a:lnTo>
                    <a:pt x="5489" y="1013"/>
                  </a:lnTo>
                  <a:lnTo>
                    <a:pt x="5471" y="1091"/>
                  </a:lnTo>
                  <a:lnTo>
                    <a:pt x="5441" y="1163"/>
                  </a:lnTo>
                  <a:lnTo>
                    <a:pt x="5399" y="1241"/>
                  </a:lnTo>
                  <a:lnTo>
                    <a:pt x="5345" y="1319"/>
                  </a:lnTo>
                  <a:lnTo>
                    <a:pt x="5280" y="1397"/>
                  </a:lnTo>
                  <a:lnTo>
                    <a:pt x="5202" y="1475"/>
                  </a:lnTo>
                  <a:lnTo>
                    <a:pt x="5118" y="1553"/>
                  </a:lnTo>
                  <a:lnTo>
                    <a:pt x="5017" y="1630"/>
                  </a:lnTo>
                  <a:lnTo>
                    <a:pt x="4909" y="1708"/>
                  </a:lnTo>
                  <a:lnTo>
                    <a:pt x="4789" y="1786"/>
                  </a:lnTo>
                  <a:lnTo>
                    <a:pt x="4664" y="1870"/>
                  </a:lnTo>
                  <a:lnTo>
                    <a:pt x="4526" y="1948"/>
                  </a:lnTo>
                  <a:lnTo>
                    <a:pt x="4377" y="2026"/>
                  </a:lnTo>
                  <a:lnTo>
                    <a:pt x="4215" y="2104"/>
                  </a:lnTo>
                  <a:lnTo>
                    <a:pt x="4048" y="2182"/>
                  </a:lnTo>
                  <a:lnTo>
                    <a:pt x="3875" y="2260"/>
                  </a:lnTo>
                  <a:lnTo>
                    <a:pt x="3689" y="2338"/>
                  </a:lnTo>
                  <a:lnTo>
                    <a:pt x="3498" y="2416"/>
                  </a:lnTo>
                  <a:lnTo>
                    <a:pt x="3295" y="2488"/>
                  </a:lnTo>
                  <a:lnTo>
                    <a:pt x="3085" y="2566"/>
                  </a:lnTo>
                  <a:lnTo>
                    <a:pt x="2864" y="2644"/>
                  </a:lnTo>
                  <a:lnTo>
                    <a:pt x="2643" y="2715"/>
                  </a:lnTo>
                  <a:lnTo>
                    <a:pt x="2410" y="2793"/>
                  </a:lnTo>
                  <a:lnTo>
                    <a:pt x="2164" y="2865"/>
                  </a:lnTo>
                  <a:lnTo>
                    <a:pt x="1919" y="2937"/>
                  </a:lnTo>
                  <a:lnTo>
                    <a:pt x="1662" y="3009"/>
                  </a:lnTo>
                  <a:lnTo>
                    <a:pt x="1399" y="3075"/>
                  </a:lnTo>
                  <a:lnTo>
                    <a:pt x="1136" y="3147"/>
                  </a:lnTo>
                  <a:lnTo>
                    <a:pt x="861" y="3213"/>
                  </a:lnTo>
                  <a:lnTo>
                    <a:pt x="580" y="3279"/>
                  </a:lnTo>
                  <a:lnTo>
                    <a:pt x="0" y="3411"/>
                  </a:lnTo>
                  <a:lnTo>
                    <a:pt x="0" y="3447"/>
                  </a:lnTo>
                  <a:lnTo>
                    <a:pt x="586" y="3315"/>
                  </a:lnTo>
                  <a:lnTo>
                    <a:pt x="867" y="3249"/>
                  </a:lnTo>
                  <a:lnTo>
                    <a:pt x="1148" y="3177"/>
                  </a:lnTo>
                  <a:lnTo>
                    <a:pt x="1417" y="3105"/>
                  </a:lnTo>
                  <a:lnTo>
                    <a:pt x="1680" y="3039"/>
                  </a:lnTo>
                  <a:lnTo>
                    <a:pt x="1937" y="2961"/>
                  </a:lnTo>
                  <a:lnTo>
                    <a:pt x="2188" y="2889"/>
                  </a:lnTo>
                  <a:lnTo>
                    <a:pt x="2434" y="2817"/>
                  </a:lnTo>
                  <a:lnTo>
                    <a:pt x="2673" y="2739"/>
                  </a:lnTo>
                  <a:lnTo>
                    <a:pt x="2900" y="2668"/>
                  </a:lnTo>
                  <a:lnTo>
                    <a:pt x="3121" y="2590"/>
                  </a:lnTo>
                  <a:lnTo>
                    <a:pt x="3330" y="2512"/>
                  </a:lnTo>
                  <a:lnTo>
                    <a:pt x="3534" y="2434"/>
                  </a:lnTo>
                  <a:lnTo>
                    <a:pt x="3731" y="2356"/>
                  </a:lnTo>
                  <a:lnTo>
                    <a:pt x="3916" y="2278"/>
                  </a:lnTo>
                  <a:lnTo>
                    <a:pt x="4096" y="2200"/>
                  </a:lnTo>
                  <a:lnTo>
                    <a:pt x="4263" y="2116"/>
                  </a:lnTo>
                  <a:lnTo>
                    <a:pt x="4425" y="2038"/>
                  </a:lnTo>
                  <a:lnTo>
                    <a:pt x="4574" y="1960"/>
                  </a:lnTo>
                  <a:lnTo>
                    <a:pt x="4718" y="1876"/>
                  </a:lnTo>
                  <a:lnTo>
                    <a:pt x="4849" y="1798"/>
                  </a:lnTo>
                  <a:lnTo>
                    <a:pt x="4969" y="1720"/>
                  </a:lnTo>
                  <a:lnTo>
                    <a:pt x="5076" y="1636"/>
                  </a:lnTo>
                  <a:lnTo>
                    <a:pt x="5178" y="1559"/>
                  </a:lnTo>
                  <a:lnTo>
                    <a:pt x="5262" y="1481"/>
                  </a:lnTo>
                  <a:lnTo>
                    <a:pt x="5339" y="1397"/>
                  </a:lnTo>
                  <a:lnTo>
                    <a:pt x="5405" y="1319"/>
                  </a:lnTo>
                  <a:lnTo>
                    <a:pt x="5459" y="1241"/>
                  </a:lnTo>
                  <a:lnTo>
                    <a:pt x="5507" y="1163"/>
                  </a:lnTo>
                  <a:lnTo>
                    <a:pt x="5537" y="1085"/>
                  </a:lnTo>
                  <a:lnTo>
                    <a:pt x="5555" y="1007"/>
                  </a:lnTo>
                  <a:lnTo>
                    <a:pt x="5555" y="100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1446" name="Freeform 6"/>
            <p:cNvSpPr>
              <a:spLocks/>
            </p:cNvSpPr>
            <p:nvPr/>
          </p:nvSpPr>
          <p:spPr bwMode="hidden">
            <a:xfrm>
              <a:off x="4942" y="0"/>
              <a:ext cx="816" cy="276"/>
            </a:xfrm>
            <a:custGeom>
              <a:avLst/>
              <a:gdLst/>
              <a:ahLst/>
              <a:cxnLst>
                <a:cxn ang="0">
                  <a:pos x="813" y="222"/>
                </a:cxn>
                <a:cxn ang="0">
                  <a:pos x="670" y="162"/>
                </a:cxn>
                <a:cxn ang="0">
                  <a:pos x="514" y="108"/>
                </a:cxn>
                <a:cxn ang="0">
                  <a:pos x="347" y="54"/>
                </a:cxn>
                <a:cxn ang="0">
                  <a:pos x="167" y="0"/>
                </a:cxn>
                <a:cxn ang="0">
                  <a:pos x="0" y="0"/>
                </a:cxn>
                <a:cxn ang="0">
                  <a:pos x="227" y="60"/>
                </a:cxn>
                <a:cxn ang="0">
                  <a:pos x="442" y="132"/>
                </a:cxn>
                <a:cxn ang="0">
                  <a:pos x="634" y="204"/>
                </a:cxn>
                <a:cxn ang="0">
                  <a:pos x="813" y="276"/>
                </a:cxn>
                <a:cxn ang="0">
                  <a:pos x="813" y="222"/>
                </a:cxn>
                <a:cxn ang="0">
                  <a:pos x="813" y="222"/>
                </a:cxn>
              </a:cxnLst>
              <a:rect l="0" t="0" r="r" b="b"/>
              <a:pathLst>
                <a:path w="813" h="276">
                  <a:moveTo>
                    <a:pt x="813" y="222"/>
                  </a:moveTo>
                  <a:lnTo>
                    <a:pt x="670" y="162"/>
                  </a:lnTo>
                  <a:lnTo>
                    <a:pt x="514" y="108"/>
                  </a:lnTo>
                  <a:lnTo>
                    <a:pt x="347" y="54"/>
                  </a:lnTo>
                  <a:lnTo>
                    <a:pt x="167" y="0"/>
                  </a:lnTo>
                  <a:lnTo>
                    <a:pt x="0" y="0"/>
                  </a:lnTo>
                  <a:lnTo>
                    <a:pt x="227" y="60"/>
                  </a:lnTo>
                  <a:lnTo>
                    <a:pt x="442" y="132"/>
                  </a:lnTo>
                  <a:lnTo>
                    <a:pt x="634" y="204"/>
                  </a:lnTo>
                  <a:lnTo>
                    <a:pt x="813" y="276"/>
                  </a:lnTo>
                  <a:lnTo>
                    <a:pt x="813" y="222"/>
                  </a:lnTo>
                  <a:lnTo>
                    <a:pt x="813" y="22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0" cmpd="sng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1447" name="Freeform 7"/>
            <p:cNvSpPr>
              <a:spLocks/>
            </p:cNvSpPr>
            <p:nvPr/>
          </p:nvSpPr>
          <p:spPr bwMode="hidden">
            <a:xfrm>
              <a:off x="0" y="1984"/>
              <a:ext cx="5758" cy="2098"/>
            </a:xfrm>
            <a:custGeom>
              <a:avLst/>
              <a:gdLst/>
              <a:ahLst/>
              <a:cxnLst>
                <a:cxn ang="0">
                  <a:pos x="5740" y="0"/>
                </a:cxn>
                <a:cxn ang="0">
                  <a:pos x="5638" y="72"/>
                </a:cxn>
                <a:cxn ang="0">
                  <a:pos x="5537" y="138"/>
                </a:cxn>
                <a:cxn ang="0">
                  <a:pos x="5423" y="210"/>
                </a:cxn>
                <a:cxn ang="0">
                  <a:pos x="5304" y="276"/>
                </a:cxn>
                <a:cxn ang="0">
                  <a:pos x="5052" y="414"/>
                </a:cxn>
                <a:cxn ang="0">
                  <a:pos x="4777" y="552"/>
                </a:cxn>
                <a:cxn ang="0">
                  <a:pos x="4478" y="690"/>
                </a:cxn>
                <a:cxn ang="0">
                  <a:pos x="4162" y="827"/>
                </a:cxn>
                <a:cxn ang="0">
                  <a:pos x="3827" y="959"/>
                </a:cxn>
                <a:cxn ang="0">
                  <a:pos x="3468" y="1091"/>
                </a:cxn>
                <a:cxn ang="0">
                  <a:pos x="3091" y="1223"/>
                </a:cxn>
                <a:cxn ang="0">
                  <a:pos x="2697" y="1355"/>
                </a:cxn>
                <a:cxn ang="0">
                  <a:pos x="2284" y="1481"/>
                </a:cxn>
                <a:cxn ang="0">
                  <a:pos x="1860" y="1601"/>
                </a:cxn>
                <a:cxn ang="0">
                  <a:pos x="1417" y="1721"/>
                </a:cxn>
                <a:cxn ang="0">
                  <a:pos x="957" y="1834"/>
                </a:cxn>
                <a:cxn ang="0">
                  <a:pos x="484" y="1948"/>
                </a:cxn>
                <a:cxn ang="0">
                  <a:pos x="0" y="2056"/>
                </a:cxn>
                <a:cxn ang="0">
                  <a:pos x="0" y="2098"/>
                </a:cxn>
                <a:cxn ang="0">
                  <a:pos x="478" y="1990"/>
                </a:cxn>
                <a:cxn ang="0">
                  <a:pos x="951" y="1882"/>
                </a:cxn>
                <a:cxn ang="0">
                  <a:pos x="1405" y="1763"/>
                </a:cxn>
                <a:cxn ang="0">
                  <a:pos x="1842" y="1649"/>
                </a:cxn>
                <a:cxn ang="0">
                  <a:pos x="2266" y="1523"/>
                </a:cxn>
                <a:cxn ang="0">
                  <a:pos x="2679" y="1397"/>
                </a:cxn>
                <a:cxn ang="0">
                  <a:pos x="3067" y="1271"/>
                </a:cxn>
                <a:cxn ang="0">
                  <a:pos x="3444" y="1139"/>
                </a:cxn>
                <a:cxn ang="0">
                  <a:pos x="3803" y="1007"/>
                </a:cxn>
                <a:cxn ang="0">
                  <a:pos x="4138" y="875"/>
                </a:cxn>
                <a:cxn ang="0">
                  <a:pos x="4460" y="737"/>
                </a:cxn>
                <a:cxn ang="0">
                  <a:pos x="4759" y="600"/>
                </a:cxn>
                <a:cxn ang="0">
                  <a:pos x="5040" y="462"/>
                </a:cxn>
                <a:cxn ang="0">
                  <a:pos x="5292" y="324"/>
                </a:cxn>
                <a:cxn ang="0">
                  <a:pos x="5531" y="186"/>
                </a:cxn>
                <a:cxn ang="0">
                  <a:pos x="5740" y="48"/>
                </a:cxn>
                <a:cxn ang="0">
                  <a:pos x="5740" y="0"/>
                </a:cxn>
                <a:cxn ang="0">
                  <a:pos x="5740" y="0"/>
                </a:cxn>
              </a:cxnLst>
              <a:rect l="0" t="0" r="r" b="b"/>
              <a:pathLst>
                <a:path w="5740" h="2098">
                  <a:moveTo>
                    <a:pt x="5740" y="0"/>
                  </a:moveTo>
                  <a:lnTo>
                    <a:pt x="5638" y="72"/>
                  </a:lnTo>
                  <a:lnTo>
                    <a:pt x="5537" y="138"/>
                  </a:lnTo>
                  <a:lnTo>
                    <a:pt x="5423" y="210"/>
                  </a:lnTo>
                  <a:lnTo>
                    <a:pt x="5304" y="276"/>
                  </a:lnTo>
                  <a:lnTo>
                    <a:pt x="5052" y="414"/>
                  </a:lnTo>
                  <a:lnTo>
                    <a:pt x="4777" y="552"/>
                  </a:lnTo>
                  <a:lnTo>
                    <a:pt x="4478" y="690"/>
                  </a:lnTo>
                  <a:lnTo>
                    <a:pt x="4162" y="827"/>
                  </a:lnTo>
                  <a:lnTo>
                    <a:pt x="3827" y="959"/>
                  </a:lnTo>
                  <a:lnTo>
                    <a:pt x="3468" y="1091"/>
                  </a:lnTo>
                  <a:lnTo>
                    <a:pt x="3091" y="1223"/>
                  </a:lnTo>
                  <a:lnTo>
                    <a:pt x="2697" y="1355"/>
                  </a:lnTo>
                  <a:lnTo>
                    <a:pt x="2284" y="1481"/>
                  </a:lnTo>
                  <a:lnTo>
                    <a:pt x="1860" y="1601"/>
                  </a:lnTo>
                  <a:lnTo>
                    <a:pt x="1417" y="1721"/>
                  </a:lnTo>
                  <a:lnTo>
                    <a:pt x="957" y="1834"/>
                  </a:lnTo>
                  <a:lnTo>
                    <a:pt x="484" y="1948"/>
                  </a:lnTo>
                  <a:lnTo>
                    <a:pt x="0" y="2056"/>
                  </a:lnTo>
                  <a:lnTo>
                    <a:pt x="0" y="2098"/>
                  </a:lnTo>
                  <a:lnTo>
                    <a:pt x="478" y="1990"/>
                  </a:lnTo>
                  <a:lnTo>
                    <a:pt x="951" y="1882"/>
                  </a:lnTo>
                  <a:lnTo>
                    <a:pt x="1405" y="1763"/>
                  </a:lnTo>
                  <a:lnTo>
                    <a:pt x="1842" y="1649"/>
                  </a:lnTo>
                  <a:lnTo>
                    <a:pt x="2266" y="1523"/>
                  </a:lnTo>
                  <a:lnTo>
                    <a:pt x="2679" y="1397"/>
                  </a:lnTo>
                  <a:lnTo>
                    <a:pt x="3067" y="1271"/>
                  </a:lnTo>
                  <a:lnTo>
                    <a:pt x="3444" y="1139"/>
                  </a:lnTo>
                  <a:lnTo>
                    <a:pt x="3803" y="1007"/>
                  </a:lnTo>
                  <a:lnTo>
                    <a:pt x="4138" y="875"/>
                  </a:lnTo>
                  <a:lnTo>
                    <a:pt x="4460" y="737"/>
                  </a:lnTo>
                  <a:lnTo>
                    <a:pt x="4759" y="600"/>
                  </a:lnTo>
                  <a:lnTo>
                    <a:pt x="5040" y="462"/>
                  </a:lnTo>
                  <a:lnTo>
                    <a:pt x="5292" y="324"/>
                  </a:lnTo>
                  <a:lnTo>
                    <a:pt x="5531" y="186"/>
                  </a:lnTo>
                  <a:lnTo>
                    <a:pt x="5740" y="48"/>
                  </a:lnTo>
                  <a:lnTo>
                    <a:pt x="5740" y="0"/>
                  </a:lnTo>
                  <a:lnTo>
                    <a:pt x="574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1448" name="Freeform 8"/>
            <p:cNvSpPr>
              <a:spLocks/>
            </p:cNvSpPr>
            <p:nvPr/>
          </p:nvSpPr>
          <p:spPr bwMode="hidden">
            <a:xfrm>
              <a:off x="0" y="102"/>
              <a:ext cx="1961" cy="1265"/>
            </a:xfrm>
            <a:custGeom>
              <a:avLst/>
              <a:gdLst/>
              <a:ahLst/>
              <a:cxnLst>
                <a:cxn ang="0">
                  <a:pos x="1955" y="485"/>
                </a:cxn>
                <a:cxn ang="0">
                  <a:pos x="1901" y="390"/>
                </a:cxn>
                <a:cxn ang="0">
                  <a:pos x="1770" y="306"/>
                </a:cxn>
                <a:cxn ang="0">
                  <a:pos x="1579" y="228"/>
                </a:cxn>
                <a:cxn ang="0">
                  <a:pos x="1327" y="162"/>
                </a:cxn>
                <a:cxn ang="0">
                  <a:pos x="1010" y="102"/>
                </a:cxn>
                <a:cxn ang="0">
                  <a:pos x="646" y="54"/>
                </a:cxn>
                <a:cxn ang="0">
                  <a:pos x="227" y="18"/>
                </a:cxn>
                <a:cxn ang="0">
                  <a:pos x="0" y="12"/>
                </a:cxn>
                <a:cxn ang="0">
                  <a:pos x="431" y="48"/>
                </a:cxn>
                <a:cxn ang="0">
                  <a:pos x="813" y="90"/>
                </a:cxn>
                <a:cxn ang="0">
                  <a:pos x="1148" y="144"/>
                </a:cxn>
                <a:cxn ang="0">
                  <a:pos x="1423" y="204"/>
                </a:cxn>
                <a:cxn ang="0">
                  <a:pos x="1638" y="276"/>
                </a:cxn>
                <a:cxn ang="0">
                  <a:pos x="1794" y="360"/>
                </a:cxn>
                <a:cxn ang="0">
                  <a:pos x="1883" y="443"/>
                </a:cxn>
                <a:cxn ang="0">
                  <a:pos x="1901" y="539"/>
                </a:cxn>
                <a:cxn ang="0">
                  <a:pos x="1854" y="629"/>
                </a:cxn>
                <a:cxn ang="0">
                  <a:pos x="1746" y="719"/>
                </a:cxn>
                <a:cxn ang="0">
                  <a:pos x="1579" y="809"/>
                </a:cxn>
                <a:cxn ang="0">
                  <a:pos x="1357" y="899"/>
                </a:cxn>
                <a:cxn ang="0">
                  <a:pos x="1088" y="989"/>
                </a:cxn>
                <a:cxn ang="0">
                  <a:pos x="765" y="1073"/>
                </a:cxn>
                <a:cxn ang="0">
                  <a:pos x="407" y="1157"/>
                </a:cxn>
                <a:cxn ang="0">
                  <a:pos x="0" y="1241"/>
                </a:cxn>
                <a:cxn ang="0">
                  <a:pos x="215" y="1223"/>
                </a:cxn>
                <a:cxn ang="0">
                  <a:pos x="610" y="1139"/>
                </a:cxn>
                <a:cxn ang="0">
                  <a:pos x="957" y="1049"/>
                </a:cxn>
                <a:cxn ang="0">
                  <a:pos x="1262" y="959"/>
                </a:cxn>
                <a:cxn ang="0">
                  <a:pos x="1513" y="863"/>
                </a:cxn>
                <a:cxn ang="0">
                  <a:pos x="1716" y="767"/>
                </a:cxn>
                <a:cxn ang="0">
                  <a:pos x="1860" y="677"/>
                </a:cxn>
                <a:cxn ang="0">
                  <a:pos x="1937" y="581"/>
                </a:cxn>
                <a:cxn ang="0">
                  <a:pos x="1955" y="533"/>
                </a:cxn>
              </a:cxnLst>
              <a:rect l="0" t="0" r="r" b="b"/>
              <a:pathLst>
                <a:path w="1955" h="1265">
                  <a:moveTo>
                    <a:pt x="1955" y="533"/>
                  </a:moveTo>
                  <a:lnTo>
                    <a:pt x="1955" y="485"/>
                  </a:lnTo>
                  <a:lnTo>
                    <a:pt x="1937" y="438"/>
                  </a:lnTo>
                  <a:lnTo>
                    <a:pt x="1901" y="390"/>
                  </a:lnTo>
                  <a:lnTo>
                    <a:pt x="1842" y="348"/>
                  </a:lnTo>
                  <a:lnTo>
                    <a:pt x="1770" y="306"/>
                  </a:lnTo>
                  <a:lnTo>
                    <a:pt x="1686" y="270"/>
                  </a:lnTo>
                  <a:lnTo>
                    <a:pt x="1579" y="228"/>
                  </a:lnTo>
                  <a:lnTo>
                    <a:pt x="1459" y="198"/>
                  </a:lnTo>
                  <a:lnTo>
                    <a:pt x="1327" y="162"/>
                  </a:lnTo>
                  <a:lnTo>
                    <a:pt x="1178" y="132"/>
                  </a:lnTo>
                  <a:lnTo>
                    <a:pt x="1010" y="102"/>
                  </a:lnTo>
                  <a:lnTo>
                    <a:pt x="837" y="78"/>
                  </a:lnTo>
                  <a:lnTo>
                    <a:pt x="646" y="54"/>
                  </a:lnTo>
                  <a:lnTo>
                    <a:pt x="442" y="36"/>
                  </a:lnTo>
                  <a:lnTo>
                    <a:pt x="227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1" y="30"/>
                  </a:lnTo>
                  <a:lnTo>
                    <a:pt x="431" y="48"/>
                  </a:lnTo>
                  <a:lnTo>
                    <a:pt x="628" y="66"/>
                  </a:lnTo>
                  <a:lnTo>
                    <a:pt x="813" y="90"/>
                  </a:lnTo>
                  <a:lnTo>
                    <a:pt x="987" y="114"/>
                  </a:lnTo>
                  <a:lnTo>
                    <a:pt x="1148" y="144"/>
                  </a:lnTo>
                  <a:lnTo>
                    <a:pt x="1292" y="174"/>
                  </a:lnTo>
                  <a:lnTo>
                    <a:pt x="1423" y="204"/>
                  </a:lnTo>
                  <a:lnTo>
                    <a:pt x="1537" y="240"/>
                  </a:lnTo>
                  <a:lnTo>
                    <a:pt x="1638" y="276"/>
                  </a:lnTo>
                  <a:lnTo>
                    <a:pt x="1728" y="318"/>
                  </a:lnTo>
                  <a:lnTo>
                    <a:pt x="1794" y="360"/>
                  </a:lnTo>
                  <a:lnTo>
                    <a:pt x="1848" y="402"/>
                  </a:lnTo>
                  <a:lnTo>
                    <a:pt x="1883" y="443"/>
                  </a:lnTo>
                  <a:lnTo>
                    <a:pt x="1901" y="491"/>
                  </a:lnTo>
                  <a:lnTo>
                    <a:pt x="1901" y="539"/>
                  </a:lnTo>
                  <a:lnTo>
                    <a:pt x="1883" y="587"/>
                  </a:lnTo>
                  <a:lnTo>
                    <a:pt x="1854" y="629"/>
                  </a:lnTo>
                  <a:lnTo>
                    <a:pt x="1806" y="677"/>
                  </a:lnTo>
                  <a:lnTo>
                    <a:pt x="1746" y="719"/>
                  </a:lnTo>
                  <a:lnTo>
                    <a:pt x="1668" y="767"/>
                  </a:lnTo>
                  <a:lnTo>
                    <a:pt x="1579" y="809"/>
                  </a:lnTo>
                  <a:lnTo>
                    <a:pt x="1471" y="857"/>
                  </a:lnTo>
                  <a:lnTo>
                    <a:pt x="1357" y="899"/>
                  </a:lnTo>
                  <a:lnTo>
                    <a:pt x="1226" y="941"/>
                  </a:lnTo>
                  <a:lnTo>
                    <a:pt x="1088" y="989"/>
                  </a:lnTo>
                  <a:lnTo>
                    <a:pt x="933" y="1031"/>
                  </a:lnTo>
                  <a:lnTo>
                    <a:pt x="765" y="1073"/>
                  </a:lnTo>
                  <a:lnTo>
                    <a:pt x="592" y="1115"/>
                  </a:lnTo>
                  <a:lnTo>
                    <a:pt x="407" y="1157"/>
                  </a:lnTo>
                  <a:lnTo>
                    <a:pt x="209" y="1199"/>
                  </a:lnTo>
                  <a:lnTo>
                    <a:pt x="0" y="1241"/>
                  </a:lnTo>
                  <a:lnTo>
                    <a:pt x="0" y="1265"/>
                  </a:lnTo>
                  <a:lnTo>
                    <a:pt x="215" y="1223"/>
                  </a:lnTo>
                  <a:lnTo>
                    <a:pt x="413" y="1181"/>
                  </a:lnTo>
                  <a:lnTo>
                    <a:pt x="610" y="1139"/>
                  </a:lnTo>
                  <a:lnTo>
                    <a:pt x="789" y="1091"/>
                  </a:lnTo>
                  <a:lnTo>
                    <a:pt x="957" y="1049"/>
                  </a:lnTo>
                  <a:lnTo>
                    <a:pt x="1118" y="1001"/>
                  </a:lnTo>
                  <a:lnTo>
                    <a:pt x="1262" y="959"/>
                  </a:lnTo>
                  <a:lnTo>
                    <a:pt x="1393" y="911"/>
                  </a:lnTo>
                  <a:lnTo>
                    <a:pt x="1513" y="863"/>
                  </a:lnTo>
                  <a:lnTo>
                    <a:pt x="1620" y="815"/>
                  </a:lnTo>
                  <a:lnTo>
                    <a:pt x="1716" y="767"/>
                  </a:lnTo>
                  <a:lnTo>
                    <a:pt x="1794" y="725"/>
                  </a:lnTo>
                  <a:lnTo>
                    <a:pt x="1860" y="677"/>
                  </a:lnTo>
                  <a:lnTo>
                    <a:pt x="1907" y="629"/>
                  </a:lnTo>
                  <a:lnTo>
                    <a:pt x="1937" y="581"/>
                  </a:lnTo>
                  <a:lnTo>
                    <a:pt x="1955" y="533"/>
                  </a:lnTo>
                  <a:lnTo>
                    <a:pt x="1955" y="53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1449" name="Freeform 9"/>
            <p:cNvSpPr>
              <a:spLocks/>
            </p:cNvSpPr>
            <p:nvPr/>
          </p:nvSpPr>
          <p:spPr bwMode="hidden">
            <a:xfrm>
              <a:off x="0" y="0"/>
              <a:ext cx="4709" cy="2901"/>
            </a:xfrm>
            <a:custGeom>
              <a:avLst/>
              <a:gdLst/>
              <a:ahLst/>
              <a:cxnLst>
                <a:cxn ang="0">
                  <a:pos x="4694" y="797"/>
                </a:cxn>
                <a:cxn ang="0">
                  <a:pos x="4664" y="665"/>
                </a:cxn>
                <a:cxn ang="0">
                  <a:pos x="4586" y="540"/>
                </a:cxn>
                <a:cxn ang="0">
                  <a:pos x="4466" y="426"/>
                </a:cxn>
                <a:cxn ang="0">
                  <a:pos x="4299" y="312"/>
                </a:cxn>
                <a:cxn ang="0">
                  <a:pos x="4084" y="216"/>
                </a:cxn>
                <a:cxn ang="0">
                  <a:pos x="3833" y="120"/>
                </a:cxn>
                <a:cxn ang="0">
                  <a:pos x="3540" y="36"/>
                </a:cxn>
                <a:cxn ang="0">
                  <a:pos x="3205" y="0"/>
                </a:cxn>
                <a:cxn ang="0">
                  <a:pos x="3540" y="78"/>
                </a:cxn>
                <a:cxn ang="0">
                  <a:pos x="3833" y="162"/>
                </a:cxn>
                <a:cxn ang="0">
                  <a:pos x="4084" y="258"/>
                </a:cxn>
                <a:cxn ang="0">
                  <a:pos x="4287" y="366"/>
                </a:cxn>
                <a:cxn ang="0">
                  <a:pos x="4443" y="480"/>
                </a:cxn>
                <a:cxn ang="0">
                  <a:pos x="4550" y="605"/>
                </a:cxn>
                <a:cxn ang="0">
                  <a:pos x="4610" y="737"/>
                </a:cxn>
                <a:cxn ang="0">
                  <a:pos x="4610" y="875"/>
                </a:cxn>
                <a:cxn ang="0">
                  <a:pos x="4568" y="1001"/>
                </a:cxn>
                <a:cxn ang="0">
                  <a:pos x="4490" y="1127"/>
                </a:cxn>
                <a:cxn ang="0">
                  <a:pos x="4371" y="1259"/>
                </a:cxn>
                <a:cxn ang="0">
                  <a:pos x="4215" y="1385"/>
                </a:cxn>
                <a:cxn ang="0">
                  <a:pos x="4024" y="1517"/>
                </a:cxn>
                <a:cxn ang="0">
                  <a:pos x="3803" y="1648"/>
                </a:cxn>
                <a:cxn ang="0">
                  <a:pos x="3546" y="1774"/>
                </a:cxn>
                <a:cxn ang="0">
                  <a:pos x="3259" y="1906"/>
                </a:cxn>
                <a:cxn ang="0">
                  <a:pos x="2942" y="2032"/>
                </a:cxn>
                <a:cxn ang="0">
                  <a:pos x="2595" y="2164"/>
                </a:cxn>
                <a:cxn ang="0">
                  <a:pos x="2224" y="2284"/>
                </a:cxn>
                <a:cxn ang="0">
                  <a:pos x="1824" y="2410"/>
                </a:cxn>
                <a:cxn ang="0">
                  <a:pos x="1399" y="2530"/>
                </a:cxn>
                <a:cxn ang="0">
                  <a:pos x="484" y="2757"/>
                </a:cxn>
                <a:cxn ang="0">
                  <a:pos x="0" y="2901"/>
                </a:cxn>
                <a:cxn ang="0">
                  <a:pos x="969" y="2674"/>
                </a:cxn>
                <a:cxn ang="0">
                  <a:pos x="1638" y="2494"/>
                </a:cxn>
                <a:cxn ang="0">
                  <a:pos x="2057" y="2374"/>
                </a:cxn>
                <a:cxn ang="0">
                  <a:pos x="2451" y="2248"/>
                </a:cxn>
                <a:cxn ang="0">
                  <a:pos x="2816" y="2116"/>
                </a:cxn>
                <a:cxn ang="0">
                  <a:pos x="3151" y="1984"/>
                </a:cxn>
                <a:cxn ang="0">
                  <a:pos x="3462" y="1858"/>
                </a:cxn>
                <a:cxn ang="0">
                  <a:pos x="3737" y="1720"/>
                </a:cxn>
                <a:cxn ang="0">
                  <a:pos x="3982" y="1589"/>
                </a:cxn>
                <a:cxn ang="0">
                  <a:pos x="4191" y="1457"/>
                </a:cxn>
                <a:cxn ang="0">
                  <a:pos x="4371" y="1325"/>
                </a:cxn>
                <a:cxn ang="0">
                  <a:pos x="4508" y="1193"/>
                </a:cxn>
                <a:cxn ang="0">
                  <a:pos x="4610" y="1061"/>
                </a:cxn>
                <a:cxn ang="0">
                  <a:pos x="4670" y="935"/>
                </a:cxn>
                <a:cxn ang="0">
                  <a:pos x="4688" y="869"/>
                </a:cxn>
              </a:cxnLst>
              <a:rect l="0" t="0" r="r" b="b"/>
              <a:pathLst>
                <a:path w="4694" h="2901">
                  <a:moveTo>
                    <a:pt x="4688" y="869"/>
                  </a:moveTo>
                  <a:lnTo>
                    <a:pt x="4694" y="797"/>
                  </a:lnTo>
                  <a:lnTo>
                    <a:pt x="4688" y="731"/>
                  </a:lnTo>
                  <a:lnTo>
                    <a:pt x="4664" y="665"/>
                  </a:lnTo>
                  <a:lnTo>
                    <a:pt x="4634" y="599"/>
                  </a:lnTo>
                  <a:lnTo>
                    <a:pt x="4586" y="540"/>
                  </a:lnTo>
                  <a:lnTo>
                    <a:pt x="4532" y="480"/>
                  </a:lnTo>
                  <a:lnTo>
                    <a:pt x="4466" y="426"/>
                  </a:lnTo>
                  <a:lnTo>
                    <a:pt x="4389" y="366"/>
                  </a:lnTo>
                  <a:lnTo>
                    <a:pt x="4299" y="312"/>
                  </a:lnTo>
                  <a:lnTo>
                    <a:pt x="4197" y="264"/>
                  </a:lnTo>
                  <a:lnTo>
                    <a:pt x="4084" y="216"/>
                  </a:lnTo>
                  <a:lnTo>
                    <a:pt x="3964" y="168"/>
                  </a:lnTo>
                  <a:lnTo>
                    <a:pt x="3833" y="120"/>
                  </a:lnTo>
                  <a:lnTo>
                    <a:pt x="3689" y="78"/>
                  </a:lnTo>
                  <a:lnTo>
                    <a:pt x="3540" y="36"/>
                  </a:lnTo>
                  <a:lnTo>
                    <a:pt x="3378" y="0"/>
                  </a:lnTo>
                  <a:lnTo>
                    <a:pt x="3205" y="0"/>
                  </a:lnTo>
                  <a:lnTo>
                    <a:pt x="3378" y="36"/>
                  </a:lnTo>
                  <a:lnTo>
                    <a:pt x="3540" y="78"/>
                  </a:lnTo>
                  <a:lnTo>
                    <a:pt x="3689" y="120"/>
                  </a:lnTo>
                  <a:lnTo>
                    <a:pt x="3833" y="162"/>
                  </a:lnTo>
                  <a:lnTo>
                    <a:pt x="3964" y="210"/>
                  </a:lnTo>
                  <a:lnTo>
                    <a:pt x="4084" y="258"/>
                  </a:lnTo>
                  <a:lnTo>
                    <a:pt x="4191" y="312"/>
                  </a:lnTo>
                  <a:lnTo>
                    <a:pt x="4287" y="366"/>
                  </a:lnTo>
                  <a:lnTo>
                    <a:pt x="4371" y="420"/>
                  </a:lnTo>
                  <a:lnTo>
                    <a:pt x="4443" y="480"/>
                  </a:lnTo>
                  <a:lnTo>
                    <a:pt x="4502" y="540"/>
                  </a:lnTo>
                  <a:lnTo>
                    <a:pt x="4550" y="605"/>
                  </a:lnTo>
                  <a:lnTo>
                    <a:pt x="4586" y="671"/>
                  </a:lnTo>
                  <a:lnTo>
                    <a:pt x="4610" y="737"/>
                  </a:lnTo>
                  <a:lnTo>
                    <a:pt x="4616" y="803"/>
                  </a:lnTo>
                  <a:lnTo>
                    <a:pt x="4610" y="875"/>
                  </a:lnTo>
                  <a:lnTo>
                    <a:pt x="4592" y="935"/>
                  </a:lnTo>
                  <a:lnTo>
                    <a:pt x="4568" y="1001"/>
                  </a:lnTo>
                  <a:lnTo>
                    <a:pt x="4532" y="1067"/>
                  </a:lnTo>
                  <a:lnTo>
                    <a:pt x="4490" y="1127"/>
                  </a:lnTo>
                  <a:lnTo>
                    <a:pt x="4437" y="1193"/>
                  </a:lnTo>
                  <a:lnTo>
                    <a:pt x="4371" y="1259"/>
                  </a:lnTo>
                  <a:lnTo>
                    <a:pt x="4299" y="1325"/>
                  </a:lnTo>
                  <a:lnTo>
                    <a:pt x="4215" y="1385"/>
                  </a:lnTo>
                  <a:lnTo>
                    <a:pt x="4126" y="1451"/>
                  </a:lnTo>
                  <a:lnTo>
                    <a:pt x="4024" y="1517"/>
                  </a:lnTo>
                  <a:lnTo>
                    <a:pt x="3916" y="1583"/>
                  </a:lnTo>
                  <a:lnTo>
                    <a:pt x="3803" y="1648"/>
                  </a:lnTo>
                  <a:lnTo>
                    <a:pt x="3677" y="1714"/>
                  </a:lnTo>
                  <a:lnTo>
                    <a:pt x="3546" y="1774"/>
                  </a:lnTo>
                  <a:lnTo>
                    <a:pt x="3408" y="1840"/>
                  </a:lnTo>
                  <a:lnTo>
                    <a:pt x="3259" y="1906"/>
                  </a:lnTo>
                  <a:lnTo>
                    <a:pt x="3103" y="1972"/>
                  </a:lnTo>
                  <a:lnTo>
                    <a:pt x="2942" y="2032"/>
                  </a:lnTo>
                  <a:lnTo>
                    <a:pt x="2768" y="2098"/>
                  </a:lnTo>
                  <a:lnTo>
                    <a:pt x="2595" y="2164"/>
                  </a:lnTo>
                  <a:lnTo>
                    <a:pt x="2410" y="2224"/>
                  </a:lnTo>
                  <a:lnTo>
                    <a:pt x="2224" y="2284"/>
                  </a:lnTo>
                  <a:lnTo>
                    <a:pt x="2027" y="2350"/>
                  </a:lnTo>
                  <a:lnTo>
                    <a:pt x="1824" y="2410"/>
                  </a:lnTo>
                  <a:lnTo>
                    <a:pt x="1614" y="2470"/>
                  </a:lnTo>
                  <a:lnTo>
                    <a:pt x="1399" y="2530"/>
                  </a:lnTo>
                  <a:lnTo>
                    <a:pt x="957" y="2644"/>
                  </a:lnTo>
                  <a:lnTo>
                    <a:pt x="484" y="2757"/>
                  </a:lnTo>
                  <a:lnTo>
                    <a:pt x="0" y="2865"/>
                  </a:lnTo>
                  <a:lnTo>
                    <a:pt x="0" y="2901"/>
                  </a:lnTo>
                  <a:lnTo>
                    <a:pt x="496" y="2787"/>
                  </a:lnTo>
                  <a:lnTo>
                    <a:pt x="969" y="2674"/>
                  </a:lnTo>
                  <a:lnTo>
                    <a:pt x="1423" y="2554"/>
                  </a:lnTo>
                  <a:lnTo>
                    <a:pt x="1638" y="2494"/>
                  </a:lnTo>
                  <a:lnTo>
                    <a:pt x="1854" y="2434"/>
                  </a:lnTo>
                  <a:lnTo>
                    <a:pt x="2057" y="2374"/>
                  </a:lnTo>
                  <a:lnTo>
                    <a:pt x="2254" y="2308"/>
                  </a:lnTo>
                  <a:lnTo>
                    <a:pt x="2451" y="2248"/>
                  </a:lnTo>
                  <a:lnTo>
                    <a:pt x="2637" y="2182"/>
                  </a:lnTo>
                  <a:lnTo>
                    <a:pt x="2816" y="2116"/>
                  </a:lnTo>
                  <a:lnTo>
                    <a:pt x="2990" y="2050"/>
                  </a:lnTo>
                  <a:lnTo>
                    <a:pt x="3151" y="1984"/>
                  </a:lnTo>
                  <a:lnTo>
                    <a:pt x="3312" y="1924"/>
                  </a:lnTo>
                  <a:lnTo>
                    <a:pt x="3462" y="1858"/>
                  </a:lnTo>
                  <a:lnTo>
                    <a:pt x="3605" y="1792"/>
                  </a:lnTo>
                  <a:lnTo>
                    <a:pt x="3737" y="1720"/>
                  </a:lnTo>
                  <a:lnTo>
                    <a:pt x="3863" y="1654"/>
                  </a:lnTo>
                  <a:lnTo>
                    <a:pt x="3982" y="1589"/>
                  </a:lnTo>
                  <a:lnTo>
                    <a:pt x="4090" y="1523"/>
                  </a:lnTo>
                  <a:lnTo>
                    <a:pt x="4191" y="1457"/>
                  </a:lnTo>
                  <a:lnTo>
                    <a:pt x="4287" y="1391"/>
                  </a:lnTo>
                  <a:lnTo>
                    <a:pt x="4371" y="1325"/>
                  </a:lnTo>
                  <a:lnTo>
                    <a:pt x="4443" y="1259"/>
                  </a:lnTo>
                  <a:lnTo>
                    <a:pt x="4508" y="1193"/>
                  </a:lnTo>
                  <a:lnTo>
                    <a:pt x="4562" y="1127"/>
                  </a:lnTo>
                  <a:lnTo>
                    <a:pt x="4610" y="1061"/>
                  </a:lnTo>
                  <a:lnTo>
                    <a:pt x="4646" y="995"/>
                  </a:lnTo>
                  <a:lnTo>
                    <a:pt x="4670" y="935"/>
                  </a:lnTo>
                  <a:lnTo>
                    <a:pt x="4688" y="869"/>
                  </a:lnTo>
                  <a:lnTo>
                    <a:pt x="4688" y="86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1450" name="Freeform 10"/>
            <p:cNvSpPr>
              <a:spLocks/>
            </p:cNvSpPr>
            <p:nvPr/>
          </p:nvSpPr>
          <p:spPr bwMode="hidden">
            <a:xfrm>
              <a:off x="0" y="0"/>
              <a:ext cx="3773" cy="2356"/>
            </a:xfrm>
            <a:custGeom>
              <a:avLst/>
              <a:gdLst/>
              <a:ahLst/>
              <a:cxnLst>
                <a:cxn ang="0">
                  <a:pos x="3761" y="719"/>
                </a:cxn>
                <a:cxn ang="0">
                  <a:pos x="3731" y="599"/>
                </a:cxn>
                <a:cxn ang="0">
                  <a:pos x="3653" y="486"/>
                </a:cxn>
                <a:cxn ang="0">
                  <a:pos x="3522" y="378"/>
                </a:cxn>
                <a:cxn ang="0">
                  <a:pos x="3348" y="282"/>
                </a:cxn>
                <a:cxn ang="0">
                  <a:pos x="3127" y="192"/>
                </a:cxn>
                <a:cxn ang="0">
                  <a:pos x="2864" y="108"/>
                </a:cxn>
                <a:cxn ang="0">
                  <a:pos x="2559" y="36"/>
                </a:cxn>
                <a:cxn ang="0">
                  <a:pos x="2230" y="0"/>
                </a:cxn>
                <a:cxn ang="0">
                  <a:pos x="2577" y="72"/>
                </a:cxn>
                <a:cxn ang="0">
                  <a:pos x="2876" y="150"/>
                </a:cxn>
                <a:cxn ang="0">
                  <a:pos x="3139" y="234"/>
                </a:cxn>
                <a:cxn ang="0">
                  <a:pos x="3348" y="330"/>
                </a:cxn>
                <a:cxn ang="0">
                  <a:pos x="3516" y="432"/>
                </a:cxn>
                <a:cxn ang="0">
                  <a:pos x="3623" y="545"/>
                </a:cxn>
                <a:cxn ang="0">
                  <a:pos x="3683" y="665"/>
                </a:cxn>
                <a:cxn ang="0">
                  <a:pos x="3689" y="791"/>
                </a:cxn>
                <a:cxn ang="0">
                  <a:pos x="3653" y="887"/>
                </a:cxn>
                <a:cxn ang="0">
                  <a:pos x="3593" y="989"/>
                </a:cxn>
                <a:cxn ang="0">
                  <a:pos x="3498" y="1091"/>
                </a:cxn>
                <a:cxn ang="0">
                  <a:pos x="3372" y="1187"/>
                </a:cxn>
                <a:cxn ang="0">
                  <a:pos x="3223" y="1289"/>
                </a:cxn>
                <a:cxn ang="0">
                  <a:pos x="3043" y="1391"/>
                </a:cxn>
                <a:cxn ang="0">
                  <a:pos x="2834" y="1493"/>
                </a:cxn>
                <a:cxn ang="0">
                  <a:pos x="2607" y="1589"/>
                </a:cxn>
                <a:cxn ang="0">
                  <a:pos x="2075" y="1786"/>
                </a:cxn>
                <a:cxn ang="0">
                  <a:pos x="1459" y="1972"/>
                </a:cxn>
                <a:cxn ang="0">
                  <a:pos x="765" y="2158"/>
                </a:cxn>
                <a:cxn ang="0">
                  <a:pos x="0" y="2326"/>
                </a:cxn>
                <a:cxn ang="0">
                  <a:pos x="401" y="2272"/>
                </a:cxn>
                <a:cxn ang="0">
                  <a:pos x="1142" y="2092"/>
                </a:cxn>
                <a:cxn ang="0">
                  <a:pos x="1812" y="1900"/>
                </a:cxn>
                <a:cxn ang="0">
                  <a:pos x="2392" y="1702"/>
                </a:cxn>
                <a:cxn ang="0">
                  <a:pos x="2649" y="1607"/>
                </a:cxn>
                <a:cxn ang="0">
                  <a:pos x="2882" y="1505"/>
                </a:cxn>
                <a:cxn ang="0">
                  <a:pos x="3091" y="1403"/>
                </a:cxn>
                <a:cxn ang="0">
                  <a:pos x="3277" y="1301"/>
                </a:cxn>
                <a:cxn ang="0">
                  <a:pos x="3432" y="1193"/>
                </a:cxn>
                <a:cxn ang="0">
                  <a:pos x="3558" y="1091"/>
                </a:cxn>
                <a:cxn ang="0">
                  <a:pos x="3653" y="989"/>
                </a:cxn>
                <a:cxn ang="0">
                  <a:pos x="3719" y="887"/>
                </a:cxn>
                <a:cxn ang="0">
                  <a:pos x="3755" y="785"/>
                </a:cxn>
              </a:cxnLst>
              <a:rect l="0" t="0" r="r" b="b"/>
              <a:pathLst>
                <a:path w="3761" h="2356">
                  <a:moveTo>
                    <a:pt x="3755" y="785"/>
                  </a:moveTo>
                  <a:lnTo>
                    <a:pt x="3761" y="719"/>
                  </a:lnTo>
                  <a:lnTo>
                    <a:pt x="3755" y="659"/>
                  </a:lnTo>
                  <a:lnTo>
                    <a:pt x="3731" y="599"/>
                  </a:lnTo>
                  <a:lnTo>
                    <a:pt x="3701" y="545"/>
                  </a:lnTo>
                  <a:lnTo>
                    <a:pt x="3653" y="486"/>
                  </a:lnTo>
                  <a:lnTo>
                    <a:pt x="3593" y="432"/>
                  </a:lnTo>
                  <a:lnTo>
                    <a:pt x="3522" y="378"/>
                  </a:lnTo>
                  <a:lnTo>
                    <a:pt x="3444" y="330"/>
                  </a:lnTo>
                  <a:lnTo>
                    <a:pt x="3348" y="282"/>
                  </a:lnTo>
                  <a:lnTo>
                    <a:pt x="3241" y="234"/>
                  </a:lnTo>
                  <a:lnTo>
                    <a:pt x="3127" y="192"/>
                  </a:lnTo>
                  <a:lnTo>
                    <a:pt x="3002" y="150"/>
                  </a:lnTo>
                  <a:lnTo>
                    <a:pt x="2864" y="108"/>
                  </a:lnTo>
                  <a:lnTo>
                    <a:pt x="2715" y="72"/>
                  </a:lnTo>
                  <a:lnTo>
                    <a:pt x="2559" y="36"/>
                  </a:lnTo>
                  <a:lnTo>
                    <a:pt x="2392" y="0"/>
                  </a:lnTo>
                  <a:lnTo>
                    <a:pt x="2230" y="0"/>
                  </a:lnTo>
                  <a:lnTo>
                    <a:pt x="2410" y="36"/>
                  </a:lnTo>
                  <a:lnTo>
                    <a:pt x="2577" y="72"/>
                  </a:lnTo>
                  <a:lnTo>
                    <a:pt x="2732" y="108"/>
                  </a:lnTo>
                  <a:lnTo>
                    <a:pt x="2876" y="150"/>
                  </a:lnTo>
                  <a:lnTo>
                    <a:pt x="3014" y="192"/>
                  </a:lnTo>
                  <a:lnTo>
                    <a:pt x="3139" y="234"/>
                  </a:lnTo>
                  <a:lnTo>
                    <a:pt x="3253" y="282"/>
                  </a:lnTo>
                  <a:lnTo>
                    <a:pt x="3348" y="330"/>
                  </a:lnTo>
                  <a:lnTo>
                    <a:pt x="3438" y="384"/>
                  </a:lnTo>
                  <a:lnTo>
                    <a:pt x="3516" y="432"/>
                  </a:lnTo>
                  <a:lnTo>
                    <a:pt x="3576" y="492"/>
                  </a:lnTo>
                  <a:lnTo>
                    <a:pt x="3623" y="545"/>
                  </a:lnTo>
                  <a:lnTo>
                    <a:pt x="3665" y="605"/>
                  </a:lnTo>
                  <a:lnTo>
                    <a:pt x="3683" y="665"/>
                  </a:lnTo>
                  <a:lnTo>
                    <a:pt x="3695" y="725"/>
                  </a:lnTo>
                  <a:lnTo>
                    <a:pt x="3689" y="791"/>
                  </a:lnTo>
                  <a:lnTo>
                    <a:pt x="3677" y="839"/>
                  </a:lnTo>
                  <a:lnTo>
                    <a:pt x="3653" y="887"/>
                  </a:lnTo>
                  <a:lnTo>
                    <a:pt x="3629" y="941"/>
                  </a:lnTo>
                  <a:lnTo>
                    <a:pt x="3593" y="989"/>
                  </a:lnTo>
                  <a:lnTo>
                    <a:pt x="3546" y="1037"/>
                  </a:lnTo>
                  <a:lnTo>
                    <a:pt x="3498" y="1091"/>
                  </a:lnTo>
                  <a:lnTo>
                    <a:pt x="3438" y="1139"/>
                  </a:lnTo>
                  <a:lnTo>
                    <a:pt x="3372" y="1187"/>
                  </a:lnTo>
                  <a:lnTo>
                    <a:pt x="3301" y="1241"/>
                  </a:lnTo>
                  <a:lnTo>
                    <a:pt x="3223" y="1289"/>
                  </a:lnTo>
                  <a:lnTo>
                    <a:pt x="3133" y="1343"/>
                  </a:lnTo>
                  <a:lnTo>
                    <a:pt x="3043" y="1391"/>
                  </a:lnTo>
                  <a:lnTo>
                    <a:pt x="2942" y="1439"/>
                  </a:lnTo>
                  <a:lnTo>
                    <a:pt x="2834" y="1493"/>
                  </a:lnTo>
                  <a:lnTo>
                    <a:pt x="2727" y="1541"/>
                  </a:lnTo>
                  <a:lnTo>
                    <a:pt x="2607" y="1589"/>
                  </a:lnTo>
                  <a:lnTo>
                    <a:pt x="2356" y="1690"/>
                  </a:lnTo>
                  <a:lnTo>
                    <a:pt x="2075" y="1786"/>
                  </a:lnTo>
                  <a:lnTo>
                    <a:pt x="1782" y="1882"/>
                  </a:lnTo>
                  <a:lnTo>
                    <a:pt x="1459" y="1972"/>
                  </a:lnTo>
                  <a:lnTo>
                    <a:pt x="1124" y="2068"/>
                  </a:lnTo>
                  <a:lnTo>
                    <a:pt x="765" y="2158"/>
                  </a:lnTo>
                  <a:lnTo>
                    <a:pt x="389" y="2242"/>
                  </a:lnTo>
                  <a:lnTo>
                    <a:pt x="0" y="2326"/>
                  </a:lnTo>
                  <a:lnTo>
                    <a:pt x="0" y="2356"/>
                  </a:lnTo>
                  <a:lnTo>
                    <a:pt x="401" y="2272"/>
                  </a:lnTo>
                  <a:lnTo>
                    <a:pt x="777" y="2182"/>
                  </a:lnTo>
                  <a:lnTo>
                    <a:pt x="1142" y="2092"/>
                  </a:lnTo>
                  <a:lnTo>
                    <a:pt x="1483" y="1996"/>
                  </a:lnTo>
                  <a:lnTo>
                    <a:pt x="1812" y="1900"/>
                  </a:lnTo>
                  <a:lnTo>
                    <a:pt x="2111" y="1804"/>
                  </a:lnTo>
                  <a:lnTo>
                    <a:pt x="2392" y="1702"/>
                  </a:lnTo>
                  <a:lnTo>
                    <a:pt x="2523" y="1654"/>
                  </a:lnTo>
                  <a:lnTo>
                    <a:pt x="2649" y="1607"/>
                  </a:lnTo>
                  <a:lnTo>
                    <a:pt x="2768" y="1553"/>
                  </a:lnTo>
                  <a:lnTo>
                    <a:pt x="2882" y="1505"/>
                  </a:lnTo>
                  <a:lnTo>
                    <a:pt x="2990" y="1451"/>
                  </a:lnTo>
                  <a:lnTo>
                    <a:pt x="3091" y="1403"/>
                  </a:lnTo>
                  <a:lnTo>
                    <a:pt x="3187" y="1349"/>
                  </a:lnTo>
                  <a:lnTo>
                    <a:pt x="3277" y="1301"/>
                  </a:lnTo>
                  <a:lnTo>
                    <a:pt x="3354" y="1247"/>
                  </a:lnTo>
                  <a:lnTo>
                    <a:pt x="3432" y="1193"/>
                  </a:lnTo>
                  <a:lnTo>
                    <a:pt x="3498" y="1145"/>
                  </a:lnTo>
                  <a:lnTo>
                    <a:pt x="3558" y="1091"/>
                  </a:lnTo>
                  <a:lnTo>
                    <a:pt x="3611" y="1043"/>
                  </a:lnTo>
                  <a:lnTo>
                    <a:pt x="3653" y="989"/>
                  </a:lnTo>
                  <a:lnTo>
                    <a:pt x="3689" y="941"/>
                  </a:lnTo>
                  <a:lnTo>
                    <a:pt x="3719" y="887"/>
                  </a:lnTo>
                  <a:lnTo>
                    <a:pt x="3743" y="833"/>
                  </a:lnTo>
                  <a:lnTo>
                    <a:pt x="3755" y="785"/>
                  </a:lnTo>
                  <a:lnTo>
                    <a:pt x="3755" y="78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1451" name="Freeform 11"/>
            <p:cNvSpPr>
              <a:spLocks/>
            </p:cNvSpPr>
            <p:nvPr/>
          </p:nvSpPr>
          <p:spPr bwMode="hidden">
            <a:xfrm>
              <a:off x="0" y="0"/>
              <a:ext cx="2933" cy="1846"/>
            </a:xfrm>
            <a:custGeom>
              <a:avLst/>
              <a:gdLst/>
              <a:ahLst/>
              <a:cxnLst>
                <a:cxn ang="0">
                  <a:pos x="2924" y="647"/>
                </a:cxn>
                <a:cxn ang="0">
                  <a:pos x="2876" y="528"/>
                </a:cxn>
                <a:cxn ang="0">
                  <a:pos x="2750" y="414"/>
                </a:cxn>
                <a:cxn ang="0">
                  <a:pos x="2559" y="318"/>
                </a:cxn>
                <a:cxn ang="0">
                  <a:pos x="2302" y="228"/>
                </a:cxn>
                <a:cxn ang="0">
                  <a:pos x="1985" y="150"/>
                </a:cxn>
                <a:cxn ang="0">
                  <a:pos x="1608" y="78"/>
                </a:cxn>
                <a:cxn ang="0">
                  <a:pos x="1178" y="24"/>
                </a:cxn>
                <a:cxn ang="0">
                  <a:pos x="694" y="0"/>
                </a:cxn>
                <a:cxn ang="0">
                  <a:pos x="1190" y="48"/>
                </a:cxn>
                <a:cxn ang="0">
                  <a:pos x="1626" y="108"/>
                </a:cxn>
                <a:cxn ang="0">
                  <a:pos x="2009" y="180"/>
                </a:cxn>
                <a:cxn ang="0">
                  <a:pos x="2326" y="264"/>
                </a:cxn>
                <a:cxn ang="0">
                  <a:pos x="2571" y="360"/>
                </a:cxn>
                <a:cxn ang="0">
                  <a:pos x="2750" y="468"/>
                </a:cxn>
                <a:cxn ang="0">
                  <a:pos x="2846" y="587"/>
                </a:cxn>
                <a:cxn ang="0">
                  <a:pos x="2864" y="713"/>
                </a:cxn>
                <a:cxn ang="0">
                  <a:pos x="2840" y="785"/>
                </a:cxn>
                <a:cxn ang="0">
                  <a:pos x="2792" y="857"/>
                </a:cxn>
                <a:cxn ang="0">
                  <a:pos x="2625" y="1001"/>
                </a:cxn>
                <a:cxn ang="0">
                  <a:pos x="2368" y="1145"/>
                </a:cxn>
                <a:cxn ang="0">
                  <a:pos x="2033" y="1289"/>
                </a:cxn>
                <a:cxn ang="0">
                  <a:pos x="1626" y="1433"/>
                </a:cxn>
                <a:cxn ang="0">
                  <a:pos x="1142" y="1571"/>
                </a:cxn>
                <a:cxn ang="0">
                  <a:pos x="604" y="1702"/>
                </a:cxn>
                <a:cxn ang="0">
                  <a:pos x="0" y="1828"/>
                </a:cxn>
                <a:cxn ang="0">
                  <a:pos x="311" y="1780"/>
                </a:cxn>
                <a:cxn ang="0">
                  <a:pos x="897" y="1648"/>
                </a:cxn>
                <a:cxn ang="0">
                  <a:pos x="1417" y="1511"/>
                </a:cxn>
                <a:cxn ang="0">
                  <a:pos x="1871" y="1367"/>
                </a:cxn>
                <a:cxn ang="0">
                  <a:pos x="2254" y="1223"/>
                </a:cxn>
                <a:cxn ang="0">
                  <a:pos x="2559" y="1079"/>
                </a:cxn>
                <a:cxn ang="0">
                  <a:pos x="2774" y="929"/>
                </a:cxn>
                <a:cxn ang="0">
                  <a:pos x="2876" y="815"/>
                </a:cxn>
                <a:cxn ang="0">
                  <a:pos x="2912" y="743"/>
                </a:cxn>
                <a:cxn ang="0">
                  <a:pos x="2924" y="707"/>
                </a:cxn>
              </a:cxnLst>
              <a:rect l="0" t="0" r="r" b="b"/>
              <a:pathLst>
                <a:path w="2924" h="1846">
                  <a:moveTo>
                    <a:pt x="2924" y="707"/>
                  </a:moveTo>
                  <a:lnTo>
                    <a:pt x="2924" y="647"/>
                  </a:lnTo>
                  <a:lnTo>
                    <a:pt x="2912" y="581"/>
                  </a:lnTo>
                  <a:lnTo>
                    <a:pt x="2876" y="528"/>
                  </a:lnTo>
                  <a:lnTo>
                    <a:pt x="2822" y="468"/>
                  </a:lnTo>
                  <a:lnTo>
                    <a:pt x="2750" y="414"/>
                  </a:lnTo>
                  <a:lnTo>
                    <a:pt x="2667" y="366"/>
                  </a:lnTo>
                  <a:lnTo>
                    <a:pt x="2559" y="318"/>
                  </a:lnTo>
                  <a:lnTo>
                    <a:pt x="2440" y="270"/>
                  </a:lnTo>
                  <a:lnTo>
                    <a:pt x="2302" y="228"/>
                  </a:lnTo>
                  <a:lnTo>
                    <a:pt x="2153" y="186"/>
                  </a:lnTo>
                  <a:lnTo>
                    <a:pt x="1985" y="150"/>
                  </a:lnTo>
                  <a:lnTo>
                    <a:pt x="1806" y="114"/>
                  </a:lnTo>
                  <a:lnTo>
                    <a:pt x="1608" y="78"/>
                  </a:lnTo>
                  <a:lnTo>
                    <a:pt x="1399" y="54"/>
                  </a:lnTo>
                  <a:lnTo>
                    <a:pt x="1178" y="24"/>
                  </a:lnTo>
                  <a:lnTo>
                    <a:pt x="945" y="0"/>
                  </a:lnTo>
                  <a:lnTo>
                    <a:pt x="694" y="0"/>
                  </a:lnTo>
                  <a:lnTo>
                    <a:pt x="945" y="24"/>
                  </a:lnTo>
                  <a:lnTo>
                    <a:pt x="1190" y="48"/>
                  </a:lnTo>
                  <a:lnTo>
                    <a:pt x="1417" y="78"/>
                  </a:lnTo>
                  <a:lnTo>
                    <a:pt x="1626" y="108"/>
                  </a:lnTo>
                  <a:lnTo>
                    <a:pt x="1824" y="144"/>
                  </a:lnTo>
                  <a:lnTo>
                    <a:pt x="2009" y="180"/>
                  </a:lnTo>
                  <a:lnTo>
                    <a:pt x="2176" y="222"/>
                  </a:lnTo>
                  <a:lnTo>
                    <a:pt x="2326" y="264"/>
                  </a:lnTo>
                  <a:lnTo>
                    <a:pt x="2457" y="312"/>
                  </a:lnTo>
                  <a:lnTo>
                    <a:pt x="2571" y="360"/>
                  </a:lnTo>
                  <a:lnTo>
                    <a:pt x="2667" y="414"/>
                  </a:lnTo>
                  <a:lnTo>
                    <a:pt x="2750" y="468"/>
                  </a:lnTo>
                  <a:lnTo>
                    <a:pt x="2804" y="528"/>
                  </a:lnTo>
                  <a:lnTo>
                    <a:pt x="2846" y="587"/>
                  </a:lnTo>
                  <a:lnTo>
                    <a:pt x="2864" y="647"/>
                  </a:lnTo>
                  <a:lnTo>
                    <a:pt x="2864" y="713"/>
                  </a:lnTo>
                  <a:lnTo>
                    <a:pt x="2852" y="749"/>
                  </a:lnTo>
                  <a:lnTo>
                    <a:pt x="2840" y="785"/>
                  </a:lnTo>
                  <a:lnTo>
                    <a:pt x="2816" y="821"/>
                  </a:lnTo>
                  <a:lnTo>
                    <a:pt x="2792" y="857"/>
                  </a:lnTo>
                  <a:lnTo>
                    <a:pt x="2721" y="929"/>
                  </a:lnTo>
                  <a:lnTo>
                    <a:pt x="2625" y="1001"/>
                  </a:lnTo>
                  <a:lnTo>
                    <a:pt x="2505" y="1073"/>
                  </a:lnTo>
                  <a:lnTo>
                    <a:pt x="2368" y="1145"/>
                  </a:lnTo>
                  <a:lnTo>
                    <a:pt x="2212" y="1217"/>
                  </a:lnTo>
                  <a:lnTo>
                    <a:pt x="2033" y="1289"/>
                  </a:lnTo>
                  <a:lnTo>
                    <a:pt x="1842" y="1361"/>
                  </a:lnTo>
                  <a:lnTo>
                    <a:pt x="1626" y="1433"/>
                  </a:lnTo>
                  <a:lnTo>
                    <a:pt x="1393" y="1499"/>
                  </a:lnTo>
                  <a:lnTo>
                    <a:pt x="1142" y="1571"/>
                  </a:lnTo>
                  <a:lnTo>
                    <a:pt x="879" y="1636"/>
                  </a:lnTo>
                  <a:lnTo>
                    <a:pt x="604" y="1702"/>
                  </a:lnTo>
                  <a:lnTo>
                    <a:pt x="305" y="1768"/>
                  </a:lnTo>
                  <a:lnTo>
                    <a:pt x="0" y="1828"/>
                  </a:lnTo>
                  <a:lnTo>
                    <a:pt x="0" y="1846"/>
                  </a:lnTo>
                  <a:lnTo>
                    <a:pt x="311" y="1780"/>
                  </a:lnTo>
                  <a:lnTo>
                    <a:pt x="610" y="1714"/>
                  </a:lnTo>
                  <a:lnTo>
                    <a:pt x="897" y="1648"/>
                  </a:lnTo>
                  <a:lnTo>
                    <a:pt x="1166" y="1583"/>
                  </a:lnTo>
                  <a:lnTo>
                    <a:pt x="1417" y="1511"/>
                  </a:lnTo>
                  <a:lnTo>
                    <a:pt x="1656" y="1439"/>
                  </a:lnTo>
                  <a:lnTo>
                    <a:pt x="1871" y="1367"/>
                  </a:lnTo>
                  <a:lnTo>
                    <a:pt x="2075" y="1295"/>
                  </a:lnTo>
                  <a:lnTo>
                    <a:pt x="2254" y="1223"/>
                  </a:lnTo>
                  <a:lnTo>
                    <a:pt x="2416" y="1151"/>
                  </a:lnTo>
                  <a:lnTo>
                    <a:pt x="2559" y="1079"/>
                  </a:lnTo>
                  <a:lnTo>
                    <a:pt x="2679" y="1001"/>
                  </a:lnTo>
                  <a:lnTo>
                    <a:pt x="2774" y="929"/>
                  </a:lnTo>
                  <a:lnTo>
                    <a:pt x="2846" y="857"/>
                  </a:lnTo>
                  <a:lnTo>
                    <a:pt x="2876" y="815"/>
                  </a:lnTo>
                  <a:lnTo>
                    <a:pt x="2900" y="779"/>
                  </a:lnTo>
                  <a:lnTo>
                    <a:pt x="2912" y="743"/>
                  </a:lnTo>
                  <a:lnTo>
                    <a:pt x="2924" y="707"/>
                  </a:lnTo>
                  <a:lnTo>
                    <a:pt x="2924" y="70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1452" name="Freeform 12"/>
            <p:cNvSpPr>
              <a:spLocks/>
            </p:cNvSpPr>
            <p:nvPr/>
          </p:nvSpPr>
          <p:spPr bwMode="hidden">
            <a:xfrm>
              <a:off x="114" y="2847"/>
              <a:ext cx="1493" cy="204"/>
            </a:xfrm>
            <a:custGeom>
              <a:avLst/>
              <a:gdLst/>
              <a:ahLst/>
              <a:cxnLst>
                <a:cxn ang="0">
                  <a:pos x="1399" y="204"/>
                </a:cxn>
                <a:cxn ang="0">
                  <a:pos x="0" y="18"/>
                </a:cxn>
                <a:cxn ang="0">
                  <a:pos x="77" y="0"/>
                </a:cxn>
                <a:cxn ang="0">
                  <a:pos x="1488" y="186"/>
                </a:cxn>
                <a:cxn ang="0">
                  <a:pos x="1399" y="204"/>
                </a:cxn>
                <a:cxn ang="0">
                  <a:pos x="1399" y="204"/>
                </a:cxn>
              </a:cxnLst>
              <a:rect l="0" t="0" r="r" b="b"/>
              <a:pathLst>
                <a:path w="1488" h="204">
                  <a:moveTo>
                    <a:pt x="1399" y="204"/>
                  </a:moveTo>
                  <a:lnTo>
                    <a:pt x="0" y="18"/>
                  </a:lnTo>
                  <a:lnTo>
                    <a:pt x="77" y="0"/>
                  </a:lnTo>
                  <a:lnTo>
                    <a:pt x="1488" y="186"/>
                  </a:lnTo>
                  <a:lnTo>
                    <a:pt x="1399" y="204"/>
                  </a:lnTo>
                  <a:lnTo>
                    <a:pt x="1399" y="20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1453" name="Rectangle 13"/>
            <p:cNvSpPr>
              <a:spLocks noChangeArrowheads="1"/>
            </p:cNvSpPr>
            <p:nvPr/>
          </p:nvSpPr>
          <p:spPr bwMode="hidden">
            <a:xfrm>
              <a:off x="473" y="3105"/>
              <a:ext cx="1" cy="1"/>
            </a:xfrm>
            <a:prstGeom prst="rect">
              <a:avLst/>
            </a:prstGeom>
            <a:solidFill>
              <a:srgbClr val="1414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1454" name="Rectangle 14"/>
            <p:cNvSpPr>
              <a:spLocks noChangeArrowheads="1"/>
            </p:cNvSpPr>
            <p:nvPr/>
          </p:nvSpPr>
          <p:spPr bwMode="hidden">
            <a:xfrm>
              <a:off x="473" y="3105"/>
              <a:ext cx="1" cy="1"/>
            </a:xfrm>
            <a:prstGeom prst="rect">
              <a:avLst/>
            </a:prstGeom>
            <a:solidFill>
              <a:srgbClr val="1414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grpSp>
          <p:nvGrpSpPr>
            <p:cNvPr id="61455" name="Group 15"/>
            <p:cNvGrpSpPr>
              <a:grpSpLocks/>
            </p:cNvGrpSpPr>
            <p:nvPr/>
          </p:nvGrpSpPr>
          <p:grpSpPr bwMode="auto">
            <a:xfrm>
              <a:off x="192" y="2284"/>
              <a:ext cx="1254" cy="923"/>
              <a:chOff x="192" y="2284"/>
              <a:chExt cx="1254" cy="923"/>
            </a:xfrm>
          </p:grpSpPr>
          <p:sp>
            <p:nvSpPr>
              <p:cNvPr id="61456" name="Freeform 16"/>
              <p:cNvSpPr>
                <a:spLocks/>
              </p:cNvSpPr>
              <p:nvPr/>
            </p:nvSpPr>
            <p:spPr bwMode="hidden">
              <a:xfrm>
                <a:off x="408" y="3009"/>
                <a:ext cx="47" cy="6"/>
              </a:xfrm>
              <a:custGeom>
                <a:avLst/>
                <a:gdLst/>
                <a:ahLst/>
                <a:cxnLst>
                  <a:cxn ang="0">
                    <a:pos x="47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7" y="6"/>
                  </a:cxn>
                  <a:cxn ang="0">
                    <a:pos x="47" y="6"/>
                  </a:cxn>
                  <a:cxn ang="0">
                    <a:pos x="47" y="6"/>
                  </a:cxn>
                </a:cxnLst>
                <a:rect l="0" t="0" r="r" b="b"/>
                <a:pathLst>
                  <a:path w="47" h="6">
                    <a:moveTo>
                      <a:pt x="47" y="6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7" y="6"/>
                    </a:lnTo>
                    <a:lnTo>
                      <a:pt x="47" y="6"/>
                    </a:lnTo>
                    <a:lnTo>
                      <a:pt x="47" y="6"/>
                    </a:lnTo>
                    <a:close/>
                  </a:path>
                </a:pathLst>
              </a:custGeom>
              <a:solidFill>
                <a:srgbClr val="1414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57" name="Freeform 17"/>
              <p:cNvSpPr>
                <a:spLocks/>
              </p:cNvSpPr>
              <p:nvPr/>
            </p:nvSpPr>
            <p:spPr bwMode="hidden">
              <a:xfrm>
                <a:off x="912" y="2284"/>
                <a:ext cx="324" cy="162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6" y="24"/>
                  </a:cxn>
                  <a:cxn ang="0">
                    <a:pos x="12" y="18"/>
                  </a:cxn>
                  <a:cxn ang="0">
                    <a:pos x="48" y="6"/>
                  </a:cxn>
                  <a:cxn ang="0">
                    <a:pos x="101" y="0"/>
                  </a:cxn>
                  <a:cxn ang="0">
                    <a:pos x="137" y="6"/>
                  </a:cxn>
                  <a:cxn ang="0">
                    <a:pos x="173" y="18"/>
                  </a:cxn>
                  <a:cxn ang="0">
                    <a:pos x="239" y="54"/>
                  </a:cxn>
                  <a:cxn ang="0">
                    <a:pos x="287" y="90"/>
                  </a:cxn>
                  <a:cxn ang="0">
                    <a:pos x="317" y="114"/>
                  </a:cxn>
                  <a:cxn ang="0">
                    <a:pos x="323" y="126"/>
                  </a:cxn>
                  <a:cxn ang="0">
                    <a:pos x="323" y="126"/>
                  </a:cxn>
                  <a:cxn ang="0">
                    <a:pos x="221" y="162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323" h="162">
                    <a:moveTo>
                      <a:pt x="0" y="24"/>
                    </a:moveTo>
                    <a:lnTo>
                      <a:pt x="6" y="24"/>
                    </a:lnTo>
                    <a:lnTo>
                      <a:pt x="12" y="18"/>
                    </a:lnTo>
                    <a:lnTo>
                      <a:pt x="48" y="6"/>
                    </a:lnTo>
                    <a:lnTo>
                      <a:pt x="101" y="0"/>
                    </a:lnTo>
                    <a:lnTo>
                      <a:pt x="137" y="6"/>
                    </a:lnTo>
                    <a:lnTo>
                      <a:pt x="173" y="18"/>
                    </a:lnTo>
                    <a:lnTo>
                      <a:pt x="239" y="54"/>
                    </a:lnTo>
                    <a:lnTo>
                      <a:pt x="287" y="90"/>
                    </a:lnTo>
                    <a:lnTo>
                      <a:pt x="317" y="114"/>
                    </a:lnTo>
                    <a:lnTo>
                      <a:pt x="323" y="126"/>
                    </a:lnTo>
                    <a:lnTo>
                      <a:pt x="323" y="126"/>
                    </a:lnTo>
                    <a:lnTo>
                      <a:pt x="221" y="162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58" name="Freeform 18"/>
              <p:cNvSpPr>
                <a:spLocks noEditPoints="1"/>
              </p:cNvSpPr>
              <p:nvPr/>
            </p:nvSpPr>
            <p:spPr bwMode="hidden">
              <a:xfrm>
                <a:off x="192" y="2284"/>
                <a:ext cx="1254" cy="923"/>
              </a:xfrm>
              <a:custGeom>
                <a:avLst/>
                <a:gdLst/>
                <a:ahLst/>
                <a:cxnLst>
                  <a:cxn ang="0">
                    <a:pos x="1166" y="641"/>
                  </a:cxn>
                  <a:cxn ang="0">
                    <a:pos x="1166" y="473"/>
                  </a:cxn>
                  <a:cxn ang="0">
                    <a:pos x="1136" y="384"/>
                  </a:cxn>
                  <a:cxn ang="0">
                    <a:pos x="1112" y="288"/>
                  </a:cxn>
                  <a:cxn ang="0">
                    <a:pos x="1053" y="174"/>
                  </a:cxn>
                  <a:cxn ang="0">
                    <a:pos x="981" y="96"/>
                  </a:cxn>
                  <a:cxn ang="0">
                    <a:pos x="963" y="72"/>
                  </a:cxn>
                  <a:cxn ang="0">
                    <a:pos x="891" y="18"/>
                  </a:cxn>
                  <a:cxn ang="0">
                    <a:pos x="819" y="6"/>
                  </a:cxn>
                  <a:cxn ang="0">
                    <a:pos x="712" y="24"/>
                  </a:cxn>
                  <a:cxn ang="0">
                    <a:pos x="664" y="42"/>
                  </a:cxn>
                  <a:cxn ang="0">
                    <a:pos x="568" y="120"/>
                  </a:cxn>
                  <a:cxn ang="0">
                    <a:pos x="532" y="228"/>
                  </a:cxn>
                  <a:cxn ang="0">
                    <a:pos x="509" y="348"/>
                  </a:cxn>
                  <a:cxn ang="0">
                    <a:pos x="431" y="479"/>
                  </a:cxn>
                  <a:cxn ang="0">
                    <a:pos x="413" y="539"/>
                  </a:cxn>
                  <a:cxn ang="0">
                    <a:pos x="353" y="599"/>
                  </a:cxn>
                  <a:cxn ang="0">
                    <a:pos x="305" y="629"/>
                  </a:cxn>
                  <a:cxn ang="0">
                    <a:pos x="293" y="635"/>
                  </a:cxn>
                  <a:cxn ang="0">
                    <a:pos x="257" y="677"/>
                  </a:cxn>
                  <a:cxn ang="0">
                    <a:pos x="150" y="797"/>
                  </a:cxn>
                  <a:cxn ang="0">
                    <a:pos x="54" y="839"/>
                  </a:cxn>
                  <a:cxn ang="0">
                    <a:pos x="156" y="905"/>
                  </a:cxn>
                  <a:cxn ang="0">
                    <a:pos x="240" y="869"/>
                  </a:cxn>
                  <a:cxn ang="0">
                    <a:pos x="640" y="827"/>
                  </a:cxn>
                  <a:cxn ang="0">
                    <a:pos x="700" y="725"/>
                  </a:cxn>
                  <a:cxn ang="0">
                    <a:pos x="694" y="611"/>
                  </a:cxn>
                  <a:cxn ang="0">
                    <a:pos x="778" y="551"/>
                  </a:cxn>
                  <a:cxn ang="0">
                    <a:pos x="879" y="449"/>
                  </a:cxn>
                  <a:cxn ang="0">
                    <a:pos x="909" y="414"/>
                  </a:cxn>
                  <a:cxn ang="0">
                    <a:pos x="975" y="318"/>
                  </a:cxn>
                  <a:cxn ang="0">
                    <a:pos x="1023" y="336"/>
                  </a:cxn>
                  <a:cxn ang="0">
                    <a:pos x="1118" y="617"/>
                  </a:cxn>
                  <a:cxn ang="0">
                    <a:pos x="1112" y="689"/>
                  </a:cxn>
                  <a:cxn ang="0">
                    <a:pos x="1148" y="749"/>
                  </a:cxn>
                  <a:cxn ang="0">
                    <a:pos x="1202" y="713"/>
                  </a:cxn>
                  <a:cxn ang="0">
                    <a:pos x="1238" y="749"/>
                  </a:cxn>
                  <a:cxn ang="0">
                    <a:pos x="1250" y="743"/>
                  </a:cxn>
                  <a:cxn ang="0">
                    <a:pos x="694" y="264"/>
                  </a:cxn>
                  <a:cxn ang="0">
                    <a:pos x="784" y="372"/>
                  </a:cxn>
                  <a:cxn ang="0">
                    <a:pos x="766" y="443"/>
                  </a:cxn>
                  <a:cxn ang="0">
                    <a:pos x="706" y="515"/>
                  </a:cxn>
                  <a:cxn ang="0">
                    <a:pos x="658" y="569"/>
                  </a:cxn>
                  <a:cxn ang="0">
                    <a:pos x="616" y="593"/>
                  </a:cxn>
                  <a:cxn ang="0">
                    <a:pos x="574" y="617"/>
                  </a:cxn>
                  <a:cxn ang="0">
                    <a:pos x="562" y="707"/>
                  </a:cxn>
                  <a:cxn ang="0">
                    <a:pos x="353" y="755"/>
                  </a:cxn>
                  <a:cxn ang="0">
                    <a:pos x="389" y="641"/>
                  </a:cxn>
                  <a:cxn ang="0">
                    <a:pos x="425" y="647"/>
                  </a:cxn>
                  <a:cxn ang="0">
                    <a:pos x="443" y="617"/>
                  </a:cxn>
                  <a:cxn ang="0">
                    <a:pos x="568" y="515"/>
                  </a:cxn>
                  <a:cxn ang="0">
                    <a:pos x="616" y="473"/>
                  </a:cxn>
                  <a:cxn ang="0">
                    <a:pos x="640" y="396"/>
                  </a:cxn>
                  <a:cxn ang="0">
                    <a:pos x="640" y="378"/>
                  </a:cxn>
                  <a:cxn ang="0">
                    <a:pos x="664" y="270"/>
                  </a:cxn>
                  <a:cxn ang="0">
                    <a:pos x="682" y="192"/>
                  </a:cxn>
                  <a:cxn ang="0">
                    <a:pos x="694" y="264"/>
                  </a:cxn>
                  <a:cxn ang="0">
                    <a:pos x="532" y="455"/>
                  </a:cxn>
                  <a:cxn ang="0">
                    <a:pos x="634" y="803"/>
                  </a:cxn>
                </a:cxnLst>
                <a:rect l="0" t="0" r="r" b="b"/>
                <a:pathLst>
                  <a:path w="1250" h="923">
                    <a:moveTo>
                      <a:pt x="1244" y="713"/>
                    </a:moveTo>
                    <a:lnTo>
                      <a:pt x="1214" y="683"/>
                    </a:lnTo>
                    <a:lnTo>
                      <a:pt x="1166" y="653"/>
                    </a:lnTo>
                    <a:lnTo>
                      <a:pt x="1166" y="653"/>
                    </a:lnTo>
                    <a:lnTo>
                      <a:pt x="1166" y="641"/>
                    </a:lnTo>
                    <a:lnTo>
                      <a:pt x="1172" y="617"/>
                    </a:lnTo>
                    <a:lnTo>
                      <a:pt x="1172" y="581"/>
                    </a:lnTo>
                    <a:lnTo>
                      <a:pt x="1172" y="545"/>
                    </a:lnTo>
                    <a:lnTo>
                      <a:pt x="1172" y="509"/>
                    </a:lnTo>
                    <a:lnTo>
                      <a:pt x="1166" y="473"/>
                    </a:lnTo>
                    <a:lnTo>
                      <a:pt x="1154" y="443"/>
                    </a:lnTo>
                    <a:lnTo>
                      <a:pt x="1148" y="431"/>
                    </a:lnTo>
                    <a:lnTo>
                      <a:pt x="1142" y="425"/>
                    </a:lnTo>
                    <a:lnTo>
                      <a:pt x="1142" y="408"/>
                    </a:lnTo>
                    <a:lnTo>
                      <a:pt x="1136" y="384"/>
                    </a:lnTo>
                    <a:lnTo>
                      <a:pt x="1130" y="354"/>
                    </a:lnTo>
                    <a:lnTo>
                      <a:pt x="1118" y="324"/>
                    </a:lnTo>
                    <a:lnTo>
                      <a:pt x="1106" y="300"/>
                    </a:lnTo>
                    <a:lnTo>
                      <a:pt x="1112" y="294"/>
                    </a:lnTo>
                    <a:lnTo>
                      <a:pt x="1112" y="288"/>
                    </a:lnTo>
                    <a:lnTo>
                      <a:pt x="1112" y="270"/>
                    </a:lnTo>
                    <a:lnTo>
                      <a:pt x="1106" y="252"/>
                    </a:lnTo>
                    <a:lnTo>
                      <a:pt x="1083" y="210"/>
                    </a:lnTo>
                    <a:lnTo>
                      <a:pt x="1059" y="180"/>
                    </a:lnTo>
                    <a:lnTo>
                      <a:pt x="1053" y="174"/>
                    </a:lnTo>
                    <a:lnTo>
                      <a:pt x="1047" y="168"/>
                    </a:lnTo>
                    <a:lnTo>
                      <a:pt x="1041" y="126"/>
                    </a:lnTo>
                    <a:lnTo>
                      <a:pt x="1017" y="114"/>
                    </a:lnTo>
                    <a:lnTo>
                      <a:pt x="987" y="90"/>
                    </a:lnTo>
                    <a:lnTo>
                      <a:pt x="981" y="96"/>
                    </a:lnTo>
                    <a:lnTo>
                      <a:pt x="981" y="102"/>
                    </a:lnTo>
                    <a:lnTo>
                      <a:pt x="975" y="120"/>
                    </a:lnTo>
                    <a:lnTo>
                      <a:pt x="975" y="108"/>
                    </a:lnTo>
                    <a:lnTo>
                      <a:pt x="969" y="90"/>
                    </a:lnTo>
                    <a:lnTo>
                      <a:pt x="963" y="72"/>
                    </a:lnTo>
                    <a:lnTo>
                      <a:pt x="963" y="66"/>
                    </a:lnTo>
                    <a:lnTo>
                      <a:pt x="933" y="42"/>
                    </a:lnTo>
                    <a:lnTo>
                      <a:pt x="921" y="36"/>
                    </a:lnTo>
                    <a:lnTo>
                      <a:pt x="915" y="30"/>
                    </a:lnTo>
                    <a:lnTo>
                      <a:pt x="891" y="18"/>
                    </a:lnTo>
                    <a:lnTo>
                      <a:pt x="885" y="18"/>
                    </a:lnTo>
                    <a:lnTo>
                      <a:pt x="867" y="18"/>
                    </a:lnTo>
                    <a:lnTo>
                      <a:pt x="855" y="18"/>
                    </a:lnTo>
                    <a:lnTo>
                      <a:pt x="849" y="18"/>
                    </a:lnTo>
                    <a:lnTo>
                      <a:pt x="819" y="6"/>
                    </a:lnTo>
                    <a:lnTo>
                      <a:pt x="796" y="0"/>
                    </a:lnTo>
                    <a:lnTo>
                      <a:pt x="772" y="6"/>
                    </a:lnTo>
                    <a:lnTo>
                      <a:pt x="754" y="18"/>
                    </a:lnTo>
                    <a:lnTo>
                      <a:pt x="730" y="18"/>
                    </a:lnTo>
                    <a:lnTo>
                      <a:pt x="712" y="24"/>
                    </a:lnTo>
                    <a:lnTo>
                      <a:pt x="700" y="30"/>
                    </a:lnTo>
                    <a:lnTo>
                      <a:pt x="700" y="30"/>
                    </a:lnTo>
                    <a:lnTo>
                      <a:pt x="694" y="30"/>
                    </a:lnTo>
                    <a:lnTo>
                      <a:pt x="688" y="30"/>
                    </a:lnTo>
                    <a:lnTo>
                      <a:pt x="664" y="42"/>
                    </a:lnTo>
                    <a:lnTo>
                      <a:pt x="628" y="60"/>
                    </a:lnTo>
                    <a:lnTo>
                      <a:pt x="586" y="90"/>
                    </a:lnTo>
                    <a:lnTo>
                      <a:pt x="574" y="108"/>
                    </a:lnTo>
                    <a:lnTo>
                      <a:pt x="562" y="120"/>
                    </a:lnTo>
                    <a:lnTo>
                      <a:pt x="568" y="120"/>
                    </a:lnTo>
                    <a:lnTo>
                      <a:pt x="568" y="114"/>
                    </a:lnTo>
                    <a:lnTo>
                      <a:pt x="550" y="150"/>
                    </a:lnTo>
                    <a:lnTo>
                      <a:pt x="538" y="192"/>
                    </a:lnTo>
                    <a:lnTo>
                      <a:pt x="532" y="216"/>
                    </a:lnTo>
                    <a:lnTo>
                      <a:pt x="532" y="228"/>
                    </a:lnTo>
                    <a:lnTo>
                      <a:pt x="532" y="228"/>
                    </a:lnTo>
                    <a:lnTo>
                      <a:pt x="527" y="246"/>
                    </a:lnTo>
                    <a:lnTo>
                      <a:pt x="521" y="276"/>
                    </a:lnTo>
                    <a:lnTo>
                      <a:pt x="515" y="312"/>
                    </a:lnTo>
                    <a:lnTo>
                      <a:pt x="509" y="348"/>
                    </a:lnTo>
                    <a:lnTo>
                      <a:pt x="473" y="390"/>
                    </a:lnTo>
                    <a:lnTo>
                      <a:pt x="473" y="396"/>
                    </a:lnTo>
                    <a:lnTo>
                      <a:pt x="467" y="402"/>
                    </a:lnTo>
                    <a:lnTo>
                      <a:pt x="449" y="437"/>
                    </a:lnTo>
                    <a:lnTo>
                      <a:pt x="431" y="479"/>
                    </a:lnTo>
                    <a:lnTo>
                      <a:pt x="419" y="521"/>
                    </a:lnTo>
                    <a:lnTo>
                      <a:pt x="413" y="527"/>
                    </a:lnTo>
                    <a:lnTo>
                      <a:pt x="413" y="533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353" y="599"/>
                    </a:lnTo>
                    <a:lnTo>
                      <a:pt x="347" y="599"/>
                    </a:lnTo>
                    <a:lnTo>
                      <a:pt x="341" y="599"/>
                    </a:lnTo>
                    <a:lnTo>
                      <a:pt x="335" y="611"/>
                    </a:lnTo>
                    <a:lnTo>
                      <a:pt x="311" y="629"/>
                    </a:lnTo>
                    <a:lnTo>
                      <a:pt x="305" y="629"/>
                    </a:lnTo>
                    <a:lnTo>
                      <a:pt x="299" y="629"/>
                    </a:lnTo>
                    <a:lnTo>
                      <a:pt x="299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57" y="659"/>
                    </a:lnTo>
                    <a:lnTo>
                      <a:pt x="257" y="665"/>
                    </a:lnTo>
                    <a:lnTo>
                      <a:pt x="257" y="665"/>
                    </a:lnTo>
                    <a:lnTo>
                      <a:pt x="257" y="677"/>
                    </a:lnTo>
                    <a:lnTo>
                      <a:pt x="257" y="701"/>
                    </a:lnTo>
                    <a:lnTo>
                      <a:pt x="257" y="719"/>
                    </a:lnTo>
                    <a:lnTo>
                      <a:pt x="257" y="731"/>
                    </a:lnTo>
                    <a:lnTo>
                      <a:pt x="216" y="725"/>
                    </a:lnTo>
                    <a:lnTo>
                      <a:pt x="150" y="797"/>
                    </a:lnTo>
                    <a:lnTo>
                      <a:pt x="150" y="827"/>
                    </a:lnTo>
                    <a:lnTo>
                      <a:pt x="174" y="827"/>
                    </a:lnTo>
                    <a:lnTo>
                      <a:pt x="114" y="845"/>
                    </a:lnTo>
                    <a:lnTo>
                      <a:pt x="108" y="851"/>
                    </a:lnTo>
                    <a:lnTo>
                      <a:pt x="54" y="839"/>
                    </a:lnTo>
                    <a:lnTo>
                      <a:pt x="0" y="857"/>
                    </a:lnTo>
                    <a:lnTo>
                      <a:pt x="0" y="875"/>
                    </a:lnTo>
                    <a:lnTo>
                      <a:pt x="102" y="893"/>
                    </a:lnTo>
                    <a:lnTo>
                      <a:pt x="96" y="893"/>
                    </a:lnTo>
                    <a:lnTo>
                      <a:pt x="156" y="905"/>
                    </a:lnTo>
                    <a:lnTo>
                      <a:pt x="168" y="899"/>
                    </a:lnTo>
                    <a:lnTo>
                      <a:pt x="311" y="923"/>
                    </a:lnTo>
                    <a:lnTo>
                      <a:pt x="365" y="911"/>
                    </a:lnTo>
                    <a:lnTo>
                      <a:pt x="371" y="887"/>
                    </a:lnTo>
                    <a:lnTo>
                      <a:pt x="240" y="869"/>
                    </a:lnTo>
                    <a:lnTo>
                      <a:pt x="240" y="863"/>
                    </a:lnTo>
                    <a:lnTo>
                      <a:pt x="497" y="791"/>
                    </a:lnTo>
                    <a:lnTo>
                      <a:pt x="503" y="809"/>
                    </a:lnTo>
                    <a:lnTo>
                      <a:pt x="640" y="827"/>
                    </a:lnTo>
                    <a:lnTo>
                      <a:pt x="640" y="827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658" y="719"/>
                    </a:lnTo>
                    <a:lnTo>
                      <a:pt x="664" y="653"/>
                    </a:lnTo>
                    <a:lnTo>
                      <a:pt x="664" y="653"/>
                    </a:lnTo>
                    <a:lnTo>
                      <a:pt x="670" y="623"/>
                    </a:lnTo>
                    <a:lnTo>
                      <a:pt x="694" y="611"/>
                    </a:lnTo>
                    <a:lnTo>
                      <a:pt x="694" y="605"/>
                    </a:lnTo>
                    <a:lnTo>
                      <a:pt x="694" y="605"/>
                    </a:lnTo>
                    <a:lnTo>
                      <a:pt x="718" y="587"/>
                    </a:lnTo>
                    <a:lnTo>
                      <a:pt x="748" y="569"/>
                    </a:lnTo>
                    <a:lnTo>
                      <a:pt x="778" y="551"/>
                    </a:lnTo>
                    <a:lnTo>
                      <a:pt x="796" y="533"/>
                    </a:lnTo>
                    <a:lnTo>
                      <a:pt x="819" y="515"/>
                    </a:lnTo>
                    <a:lnTo>
                      <a:pt x="843" y="497"/>
                    </a:lnTo>
                    <a:lnTo>
                      <a:pt x="867" y="467"/>
                    </a:lnTo>
                    <a:lnTo>
                      <a:pt x="879" y="449"/>
                    </a:lnTo>
                    <a:lnTo>
                      <a:pt x="879" y="443"/>
                    </a:lnTo>
                    <a:lnTo>
                      <a:pt x="885" y="443"/>
                    </a:lnTo>
                    <a:lnTo>
                      <a:pt x="891" y="431"/>
                    </a:lnTo>
                    <a:lnTo>
                      <a:pt x="903" y="425"/>
                    </a:lnTo>
                    <a:lnTo>
                      <a:pt x="909" y="414"/>
                    </a:lnTo>
                    <a:lnTo>
                      <a:pt x="909" y="390"/>
                    </a:lnTo>
                    <a:lnTo>
                      <a:pt x="903" y="360"/>
                    </a:lnTo>
                    <a:lnTo>
                      <a:pt x="927" y="348"/>
                    </a:lnTo>
                    <a:lnTo>
                      <a:pt x="951" y="330"/>
                    </a:lnTo>
                    <a:lnTo>
                      <a:pt x="975" y="318"/>
                    </a:lnTo>
                    <a:lnTo>
                      <a:pt x="993" y="300"/>
                    </a:lnTo>
                    <a:lnTo>
                      <a:pt x="999" y="306"/>
                    </a:lnTo>
                    <a:lnTo>
                      <a:pt x="1011" y="306"/>
                    </a:lnTo>
                    <a:lnTo>
                      <a:pt x="1023" y="336"/>
                    </a:lnTo>
                    <a:lnTo>
                      <a:pt x="1023" y="336"/>
                    </a:lnTo>
                    <a:lnTo>
                      <a:pt x="1071" y="449"/>
                    </a:lnTo>
                    <a:lnTo>
                      <a:pt x="1071" y="467"/>
                    </a:lnTo>
                    <a:lnTo>
                      <a:pt x="1077" y="497"/>
                    </a:lnTo>
                    <a:lnTo>
                      <a:pt x="1101" y="563"/>
                    </a:lnTo>
                    <a:lnTo>
                      <a:pt x="1118" y="617"/>
                    </a:lnTo>
                    <a:lnTo>
                      <a:pt x="1124" y="641"/>
                    </a:lnTo>
                    <a:lnTo>
                      <a:pt x="1124" y="653"/>
                    </a:lnTo>
                    <a:lnTo>
                      <a:pt x="1118" y="659"/>
                    </a:lnTo>
                    <a:lnTo>
                      <a:pt x="1112" y="671"/>
                    </a:lnTo>
                    <a:lnTo>
                      <a:pt x="1112" y="689"/>
                    </a:lnTo>
                    <a:lnTo>
                      <a:pt x="1118" y="701"/>
                    </a:lnTo>
                    <a:lnTo>
                      <a:pt x="1124" y="719"/>
                    </a:lnTo>
                    <a:lnTo>
                      <a:pt x="1130" y="737"/>
                    </a:lnTo>
                    <a:lnTo>
                      <a:pt x="1136" y="749"/>
                    </a:lnTo>
                    <a:lnTo>
                      <a:pt x="1148" y="749"/>
                    </a:lnTo>
                    <a:lnTo>
                      <a:pt x="1154" y="743"/>
                    </a:lnTo>
                    <a:lnTo>
                      <a:pt x="1154" y="725"/>
                    </a:lnTo>
                    <a:lnTo>
                      <a:pt x="1148" y="707"/>
                    </a:lnTo>
                    <a:lnTo>
                      <a:pt x="1148" y="701"/>
                    </a:lnTo>
                    <a:lnTo>
                      <a:pt x="1202" y="713"/>
                    </a:lnTo>
                    <a:lnTo>
                      <a:pt x="1208" y="719"/>
                    </a:lnTo>
                    <a:lnTo>
                      <a:pt x="1214" y="737"/>
                    </a:lnTo>
                    <a:lnTo>
                      <a:pt x="1220" y="749"/>
                    </a:lnTo>
                    <a:lnTo>
                      <a:pt x="1232" y="755"/>
                    </a:lnTo>
                    <a:lnTo>
                      <a:pt x="1238" y="749"/>
                    </a:lnTo>
                    <a:lnTo>
                      <a:pt x="1232" y="737"/>
                    </a:lnTo>
                    <a:lnTo>
                      <a:pt x="1238" y="749"/>
                    </a:lnTo>
                    <a:lnTo>
                      <a:pt x="1244" y="755"/>
                    </a:lnTo>
                    <a:lnTo>
                      <a:pt x="1250" y="749"/>
                    </a:lnTo>
                    <a:lnTo>
                      <a:pt x="1250" y="743"/>
                    </a:lnTo>
                    <a:lnTo>
                      <a:pt x="1250" y="731"/>
                    </a:lnTo>
                    <a:lnTo>
                      <a:pt x="1244" y="719"/>
                    </a:lnTo>
                    <a:lnTo>
                      <a:pt x="1244" y="713"/>
                    </a:lnTo>
                    <a:lnTo>
                      <a:pt x="1244" y="713"/>
                    </a:lnTo>
                    <a:close/>
                    <a:moveTo>
                      <a:pt x="694" y="264"/>
                    </a:moveTo>
                    <a:lnTo>
                      <a:pt x="700" y="276"/>
                    </a:lnTo>
                    <a:lnTo>
                      <a:pt x="712" y="288"/>
                    </a:lnTo>
                    <a:lnTo>
                      <a:pt x="742" y="330"/>
                    </a:lnTo>
                    <a:lnTo>
                      <a:pt x="778" y="360"/>
                    </a:lnTo>
                    <a:lnTo>
                      <a:pt x="784" y="372"/>
                    </a:lnTo>
                    <a:lnTo>
                      <a:pt x="790" y="378"/>
                    </a:lnTo>
                    <a:lnTo>
                      <a:pt x="796" y="384"/>
                    </a:lnTo>
                    <a:lnTo>
                      <a:pt x="796" y="384"/>
                    </a:lnTo>
                    <a:lnTo>
                      <a:pt x="790" y="431"/>
                    </a:lnTo>
                    <a:lnTo>
                      <a:pt x="766" y="443"/>
                    </a:lnTo>
                    <a:lnTo>
                      <a:pt x="748" y="461"/>
                    </a:lnTo>
                    <a:lnTo>
                      <a:pt x="724" y="485"/>
                    </a:lnTo>
                    <a:lnTo>
                      <a:pt x="712" y="503"/>
                    </a:lnTo>
                    <a:lnTo>
                      <a:pt x="712" y="509"/>
                    </a:lnTo>
                    <a:lnTo>
                      <a:pt x="706" y="515"/>
                    </a:lnTo>
                    <a:lnTo>
                      <a:pt x="688" y="533"/>
                    </a:lnTo>
                    <a:lnTo>
                      <a:pt x="670" y="551"/>
                    </a:lnTo>
                    <a:lnTo>
                      <a:pt x="658" y="563"/>
                    </a:lnTo>
                    <a:lnTo>
                      <a:pt x="658" y="569"/>
                    </a:lnTo>
                    <a:lnTo>
                      <a:pt x="658" y="569"/>
                    </a:lnTo>
                    <a:lnTo>
                      <a:pt x="658" y="569"/>
                    </a:lnTo>
                    <a:lnTo>
                      <a:pt x="652" y="569"/>
                    </a:lnTo>
                    <a:lnTo>
                      <a:pt x="652" y="575"/>
                    </a:lnTo>
                    <a:lnTo>
                      <a:pt x="640" y="581"/>
                    </a:lnTo>
                    <a:lnTo>
                      <a:pt x="616" y="593"/>
                    </a:lnTo>
                    <a:lnTo>
                      <a:pt x="604" y="599"/>
                    </a:lnTo>
                    <a:lnTo>
                      <a:pt x="592" y="605"/>
                    </a:lnTo>
                    <a:lnTo>
                      <a:pt x="592" y="605"/>
                    </a:lnTo>
                    <a:lnTo>
                      <a:pt x="586" y="611"/>
                    </a:lnTo>
                    <a:lnTo>
                      <a:pt x="574" y="617"/>
                    </a:lnTo>
                    <a:lnTo>
                      <a:pt x="562" y="629"/>
                    </a:lnTo>
                    <a:lnTo>
                      <a:pt x="550" y="635"/>
                    </a:lnTo>
                    <a:lnTo>
                      <a:pt x="550" y="653"/>
                    </a:lnTo>
                    <a:lnTo>
                      <a:pt x="556" y="677"/>
                    </a:lnTo>
                    <a:lnTo>
                      <a:pt x="562" y="707"/>
                    </a:lnTo>
                    <a:lnTo>
                      <a:pt x="538" y="737"/>
                    </a:lnTo>
                    <a:lnTo>
                      <a:pt x="377" y="785"/>
                    </a:lnTo>
                    <a:lnTo>
                      <a:pt x="365" y="761"/>
                    </a:lnTo>
                    <a:lnTo>
                      <a:pt x="359" y="755"/>
                    </a:lnTo>
                    <a:lnTo>
                      <a:pt x="353" y="755"/>
                    </a:lnTo>
                    <a:lnTo>
                      <a:pt x="359" y="683"/>
                    </a:lnTo>
                    <a:lnTo>
                      <a:pt x="365" y="671"/>
                    </a:lnTo>
                    <a:lnTo>
                      <a:pt x="371" y="665"/>
                    </a:lnTo>
                    <a:lnTo>
                      <a:pt x="389" y="641"/>
                    </a:lnTo>
                    <a:lnTo>
                      <a:pt x="389" y="641"/>
                    </a:lnTo>
                    <a:lnTo>
                      <a:pt x="413" y="629"/>
                    </a:lnTo>
                    <a:lnTo>
                      <a:pt x="431" y="611"/>
                    </a:lnTo>
                    <a:lnTo>
                      <a:pt x="419" y="623"/>
                    </a:lnTo>
                    <a:lnTo>
                      <a:pt x="419" y="629"/>
                    </a:lnTo>
                    <a:lnTo>
                      <a:pt x="425" y="647"/>
                    </a:lnTo>
                    <a:lnTo>
                      <a:pt x="425" y="659"/>
                    </a:lnTo>
                    <a:lnTo>
                      <a:pt x="431" y="665"/>
                    </a:lnTo>
                    <a:lnTo>
                      <a:pt x="437" y="659"/>
                    </a:lnTo>
                    <a:lnTo>
                      <a:pt x="443" y="635"/>
                    </a:lnTo>
                    <a:lnTo>
                      <a:pt x="443" y="617"/>
                    </a:lnTo>
                    <a:lnTo>
                      <a:pt x="443" y="605"/>
                    </a:lnTo>
                    <a:lnTo>
                      <a:pt x="491" y="575"/>
                    </a:lnTo>
                    <a:lnTo>
                      <a:pt x="527" y="545"/>
                    </a:lnTo>
                    <a:lnTo>
                      <a:pt x="550" y="527"/>
                    </a:lnTo>
                    <a:lnTo>
                      <a:pt x="568" y="515"/>
                    </a:lnTo>
                    <a:lnTo>
                      <a:pt x="586" y="503"/>
                    </a:lnTo>
                    <a:lnTo>
                      <a:pt x="598" y="497"/>
                    </a:lnTo>
                    <a:lnTo>
                      <a:pt x="610" y="485"/>
                    </a:lnTo>
                    <a:lnTo>
                      <a:pt x="616" y="479"/>
                    </a:lnTo>
                    <a:lnTo>
                      <a:pt x="616" y="473"/>
                    </a:lnTo>
                    <a:lnTo>
                      <a:pt x="628" y="455"/>
                    </a:lnTo>
                    <a:lnTo>
                      <a:pt x="634" y="431"/>
                    </a:lnTo>
                    <a:lnTo>
                      <a:pt x="640" y="408"/>
                    </a:lnTo>
                    <a:lnTo>
                      <a:pt x="640" y="402"/>
                    </a:lnTo>
                    <a:lnTo>
                      <a:pt x="640" y="396"/>
                    </a:lnTo>
                    <a:lnTo>
                      <a:pt x="628" y="396"/>
                    </a:lnTo>
                    <a:lnTo>
                      <a:pt x="634" y="396"/>
                    </a:lnTo>
                    <a:lnTo>
                      <a:pt x="634" y="396"/>
                    </a:lnTo>
                    <a:lnTo>
                      <a:pt x="634" y="390"/>
                    </a:lnTo>
                    <a:lnTo>
                      <a:pt x="640" y="378"/>
                    </a:lnTo>
                    <a:lnTo>
                      <a:pt x="652" y="336"/>
                    </a:lnTo>
                    <a:lnTo>
                      <a:pt x="664" y="300"/>
                    </a:lnTo>
                    <a:lnTo>
                      <a:pt x="664" y="282"/>
                    </a:lnTo>
                    <a:lnTo>
                      <a:pt x="670" y="276"/>
                    </a:lnTo>
                    <a:lnTo>
                      <a:pt x="664" y="270"/>
                    </a:lnTo>
                    <a:lnTo>
                      <a:pt x="658" y="258"/>
                    </a:lnTo>
                    <a:lnTo>
                      <a:pt x="646" y="246"/>
                    </a:lnTo>
                    <a:lnTo>
                      <a:pt x="640" y="240"/>
                    </a:lnTo>
                    <a:lnTo>
                      <a:pt x="676" y="258"/>
                    </a:lnTo>
                    <a:lnTo>
                      <a:pt x="682" y="192"/>
                    </a:lnTo>
                    <a:lnTo>
                      <a:pt x="682" y="198"/>
                    </a:lnTo>
                    <a:lnTo>
                      <a:pt x="682" y="222"/>
                    </a:lnTo>
                    <a:lnTo>
                      <a:pt x="688" y="246"/>
                    </a:lnTo>
                    <a:lnTo>
                      <a:pt x="694" y="264"/>
                    </a:lnTo>
                    <a:lnTo>
                      <a:pt x="694" y="264"/>
                    </a:lnTo>
                    <a:close/>
                    <a:moveTo>
                      <a:pt x="532" y="455"/>
                    </a:moveTo>
                    <a:lnTo>
                      <a:pt x="527" y="461"/>
                    </a:lnTo>
                    <a:lnTo>
                      <a:pt x="532" y="449"/>
                    </a:lnTo>
                    <a:lnTo>
                      <a:pt x="532" y="455"/>
                    </a:lnTo>
                    <a:lnTo>
                      <a:pt x="532" y="455"/>
                    </a:lnTo>
                    <a:close/>
                    <a:moveTo>
                      <a:pt x="634" y="803"/>
                    </a:moveTo>
                    <a:lnTo>
                      <a:pt x="634" y="803"/>
                    </a:lnTo>
                    <a:lnTo>
                      <a:pt x="634" y="803"/>
                    </a:lnTo>
                    <a:lnTo>
                      <a:pt x="634" y="803"/>
                    </a:lnTo>
                    <a:lnTo>
                      <a:pt x="634" y="80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59" name="Freeform 19"/>
              <p:cNvSpPr>
                <a:spLocks/>
              </p:cNvSpPr>
              <p:nvPr/>
            </p:nvSpPr>
            <p:spPr bwMode="hidden">
              <a:xfrm>
                <a:off x="684" y="2709"/>
                <a:ext cx="47" cy="78"/>
              </a:xfrm>
              <a:custGeom>
                <a:avLst/>
                <a:gdLst/>
                <a:ahLst/>
                <a:cxnLst>
                  <a:cxn ang="0">
                    <a:pos x="12" y="72"/>
                  </a:cxn>
                  <a:cxn ang="0">
                    <a:pos x="18" y="60"/>
                  </a:cxn>
                  <a:cxn ang="0">
                    <a:pos x="24" y="54"/>
                  </a:cxn>
                  <a:cxn ang="0">
                    <a:pos x="47" y="0"/>
                  </a:cxn>
                  <a:cxn ang="0">
                    <a:pos x="0" y="78"/>
                  </a:cxn>
                  <a:cxn ang="0">
                    <a:pos x="12" y="72"/>
                  </a:cxn>
                  <a:cxn ang="0">
                    <a:pos x="12" y="72"/>
                  </a:cxn>
                </a:cxnLst>
                <a:rect l="0" t="0" r="r" b="b"/>
                <a:pathLst>
                  <a:path w="47" h="78">
                    <a:moveTo>
                      <a:pt x="12" y="72"/>
                    </a:moveTo>
                    <a:lnTo>
                      <a:pt x="18" y="60"/>
                    </a:lnTo>
                    <a:lnTo>
                      <a:pt x="24" y="54"/>
                    </a:lnTo>
                    <a:lnTo>
                      <a:pt x="47" y="0"/>
                    </a:lnTo>
                    <a:lnTo>
                      <a:pt x="0" y="78"/>
                    </a:lnTo>
                    <a:lnTo>
                      <a:pt x="12" y="72"/>
                    </a:lnTo>
                    <a:lnTo>
                      <a:pt x="12" y="7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60" name="Freeform 20"/>
              <p:cNvSpPr>
                <a:spLocks/>
              </p:cNvSpPr>
              <p:nvPr/>
            </p:nvSpPr>
            <p:spPr bwMode="hidden">
              <a:xfrm>
                <a:off x="1284" y="2572"/>
                <a:ext cx="149" cy="419"/>
              </a:xfrm>
              <a:custGeom>
                <a:avLst/>
                <a:gdLst/>
                <a:ahLst/>
                <a:cxnLst>
                  <a:cxn ang="0">
                    <a:pos x="29" y="96"/>
                  </a:cxn>
                  <a:cxn ang="0">
                    <a:pos x="41" y="126"/>
                  </a:cxn>
                  <a:cxn ang="0">
                    <a:pos x="29" y="161"/>
                  </a:cxn>
                  <a:cxn ang="0">
                    <a:pos x="47" y="149"/>
                  </a:cxn>
                  <a:cxn ang="0">
                    <a:pos x="53" y="347"/>
                  </a:cxn>
                  <a:cxn ang="0">
                    <a:pos x="65" y="371"/>
                  </a:cxn>
                  <a:cxn ang="0">
                    <a:pos x="65" y="377"/>
                  </a:cxn>
                  <a:cxn ang="0">
                    <a:pos x="65" y="389"/>
                  </a:cxn>
                  <a:cxn ang="0">
                    <a:pos x="77" y="395"/>
                  </a:cxn>
                  <a:cxn ang="0">
                    <a:pos x="101" y="407"/>
                  </a:cxn>
                  <a:cxn ang="0">
                    <a:pos x="125" y="413"/>
                  </a:cxn>
                  <a:cxn ang="0">
                    <a:pos x="149" y="419"/>
                  </a:cxn>
                  <a:cxn ang="0">
                    <a:pos x="125" y="395"/>
                  </a:cxn>
                  <a:cxn ang="0">
                    <a:pos x="77" y="365"/>
                  </a:cxn>
                  <a:cxn ang="0">
                    <a:pos x="77" y="365"/>
                  </a:cxn>
                  <a:cxn ang="0">
                    <a:pos x="77" y="353"/>
                  </a:cxn>
                  <a:cxn ang="0">
                    <a:pos x="83" y="329"/>
                  </a:cxn>
                  <a:cxn ang="0">
                    <a:pos x="83" y="293"/>
                  </a:cxn>
                  <a:cxn ang="0">
                    <a:pos x="83" y="257"/>
                  </a:cxn>
                  <a:cxn ang="0">
                    <a:pos x="83" y="221"/>
                  </a:cxn>
                  <a:cxn ang="0">
                    <a:pos x="77" y="185"/>
                  </a:cxn>
                  <a:cxn ang="0">
                    <a:pos x="65" y="155"/>
                  </a:cxn>
                  <a:cxn ang="0">
                    <a:pos x="59" y="143"/>
                  </a:cxn>
                  <a:cxn ang="0">
                    <a:pos x="53" y="137"/>
                  </a:cxn>
                  <a:cxn ang="0">
                    <a:pos x="53" y="120"/>
                  </a:cxn>
                  <a:cxn ang="0">
                    <a:pos x="53" y="108"/>
                  </a:cxn>
                  <a:cxn ang="0">
                    <a:pos x="47" y="90"/>
                  </a:cxn>
                  <a:cxn ang="0">
                    <a:pos x="35" y="54"/>
                  </a:cxn>
                  <a:cxn ang="0">
                    <a:pos x="23" y="18"/>
                  </a:cxn>
                  <a:cxn ang="0">
                    <a:pos x="17" y="6"/>
                  </a:cxn>
                  <a:cxn ang="0">
                    <a:pos x="17" y="0"/>
                  </a:cxn>
                  <a:cxn ang="0">
                    <a:pos x="0" y="6"/>
                  </a:cxn>
                  <a:cxn ang="0">
                    <a:pos x="6" y="114"/>
                  </a:cxn>
                  <a:cxn ang="0">
                    <a:pos x="29" y="96"/>
                  </a:cxn>
                  <a:cxn ang="0">
                    <a:pos x="29" y="96"/>
                  </a:cxn>
                </a:cxnLst>
                <a:rect l="0" t="0" r="r" b="b"/>
                <a:pathLst>
                  <a:path w="149" h="419">
                    <a:moveTo>
                      <a:pt x="29" y="96"/>
                    </a:moveTo>
                    <a:lnTo>
                      <a:pt x="41" y="126"/>
                    </a:lnTo>
                    <a:lnTo>
                      <a:pt x="29" y="161"/>
                    </a:lnTo>
                    <a:lnTo>
                      <a:pt x="47" y="149"/>
                    </a:lnTo>
                    <a:lnTo>
                      <a:pt x="53" y="347"/>
                    </a:lnTo>
                    <a:lnTo>
                      <a:pt x="65" y="371"/>
                    </a:lnTo>
                    <a:lnTo>
                      <a:pt x="65" y="377"/>
                    </a:lnTo>
                    <a:lnTo>
                      <a:pt x="65" y="389"/>
                    </a:lnTo>
                    <a:lnTo>
                      <a:pt x="77" y="395"/>
                    </a:lnTo>
                    <a:lnTo>
                      <a:pt x="101" y="407"/>
                    </a:lnTo>
                    <a:lnTo>
                      <a:pt x="125" y="413"/>
                    </a:lnTo>
                    <a:lnTo>
                      <a:pt x="149" y="419"/>
                    </a:lnTo>
                    <a:lnTo>
                      <a:pt x="125" y="395"/>
                    </a:lnTo>
                    <a:lnTo>
                      <a:pt x="77" y="365"/>
                    </a:lnTo>
                    <a:lnTo>
                      <a:pt x="77" y="365"/>
                    </a:lnTo>
                    <a:lnTo>
                      <a:pt x="77" y="353"/>
                    </a:lnTo>
                    <a:lnTo>
                      <a:pt x="83" y="329"/>
                    </a:lnTo>
                    <a:lnTo>
                      <a:pt x="83" y="293"/>
                    </a:lnTo>
                    <a:lnTo>
                      <a:pt x="83" y="257"/>
                    </a:lnTo>
                    <a:lnTo>
                      <a:pt x="83" y="221"/>
                    </a:lnTo>
                    <a:lnTo>
                      <a:pt x="77" y="185"/>
                    </a:lnTo>
                    <a:lnTo>
                      <a:pt x="65" y="155"/>
                    </a:lnTo>
                    <a:lnTo>
                      <a:pt x="59" y="143"/>
                    </a:lnTo>
                    <a:lnTo>
                      <a:pt x="53" y="137"/>
                    </a:lnTo>
                    <a:lnTo>
                      <a:pt x="53" y="120"/>
                    </a:lnTo>
                    <a:lnTo>
                      <a:pt x="53" y="108"/>
                    </a:lnTo>
                    <a:lnTo>
                      <a:pt x="47" y="90"/>
                    </a:lnTo>
                    <a:lnTo>
                      <a:pt x="35" y="54"/>
                    </a:lnTo>
                    <a:lnTo>
                      <a:pt x="23" y="18"/>
                    </a:lnTo>
                    <a:lnTo>
                      <a:pt x="17" y="6"/>
                    </a:lnTo>
                    <a:lnTo>
                      <a:pt x="17" y="0"/>
                    </a:lnTo>
                    <a:lnTo>
                      <a:pt x="0" y="6"/>
                    </a:lnTo>
                    <a:lnTo>
                      <a:pt x="6" y="114"/>
                    </a:lnTo>
                    <a:lnTo>
                      <a:pt x="29" y="96"/>
                    </a:lnTo>
                    <a:lnTo>
                      <a:pt x="2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61" name="Freeform 21"/>
              <p:cNvSpPr>
                <a:spLocks/>
              </p:cNvSpPr>
              <p:nvPr/>
            </p:nvSpPr>
            <p:spPr bwMode="hidden">
              <a:xfrm>
                <a:off x="1140" y="2434"/>
                <a:ext cx="167" cy="138"/>
              </a:xfrm>
              <a:custGeom>
                <a:avLst/>
                <a:gdLst/>
                <a:ahLst/>
                <a:cxnLst>
                  <a:cxn ang="0">
                    <a:pos x="102" y="18"/>
                  </a:cxn>
                  <a:cxn ang="0">
                    <a:pos x="96" y="12"/>
                  </a:cxn>
                  <a:cxn ang="0">
                    <a:pos x="90" y="0"/>
                  </a:cxn>
                  <a:cxn ang="0">
                    <a:pos x="78" y="0"/>
                  </a:cxn>
                  <a:cxn ang="0">
                    <a:pos x="66" y="0"/>
                  </a:cxn>
                  <a:cxn ang="0">
                    <a:pos x="60" y="0"/>
                  </a:cxn>
                  <a:cxn ang="0">
                    <a:pos x="48" y="6"/>
                  </a:cxn>
                  <a:cxn ang="0">
                    <a:pos x="36" y="12"/>
                  </a:cxn>
                  <a:cxn ang="0">
                    <a:pos x="30" y="12"/>
                  </a:cxn>
                  <a:cxn ang="0">
                    <a:pos x="24" y="24"/>
                  </a:cxn>
                  <a:cxn ang="0">
                    <a:pos x="18" y="42"/>
                  </a:cxn>
                  <a:cxn ang="0">
                    <a:pos x="6" y="66"/>
                  </a:cxn>
                  <a:cxn ang="0">
                    <a:pos x="0" y="72"/>
                  </a:cxn>
                  <a:cxn ang="0">
                    <a:pos x="42" y="30"/>
                  </a:cxn>
                  <a:cxn ang="0">
                    <a:pos x="30" y="66"/>
                  </a:cxn>
                  <a:cxn ang="0">
                    <a:pos x="96" y="36"/>
                  </a:cxn>
                  <a:cxn ang="0">
                    <a:pos x="120" y="78"/>
                  </a:cxn>
                  <a:cxn ang="0">
                    <a:pos x="120" y="54"/>
                  </a:cxn>
                  <a:cxn ang="0">
                    <a:pos x="167" y="138"/>
                  </a:cxn>
                  <a:cxn ang="0">
                    <a:pos x="167" y="120"/>
                  </a:cxn>
                  <a:cxn ang="0">
                    <a:pos x="161" y="102"/>
                  </a:cxn>
                  <a:cxn ang="0">
                    <a:pos x="138" y="60"/>
                  </a:cxn>
                  <a:cxn ang="0">
                    <a:pos x="114" y="30"/>
                  </a:cxn>
                  <a:cxn ang="0">
                    <a:pos x="108" y="24"/>
                  </a:cxn>
                  <a:cxn ang="0">
                    <a:pos x="102" y="18"/>
                  </a:cxn>
                  <a:cxn ang="0">
                    <a:pos x="102" y="18"/>
                  </a:cxn>
                </a:cxnLst>
                <a:rect l="0" t="0" r="r" b="b"/>
                <a:pathLst>
                  <a:path w="167" h="138">
                    <a:moveTo>
                      <a:pt x="102" y="18"/>
                    </a:moveTo>
                    <a:lnTo>
                      <a:pt x="96" y="12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48" y="6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24"/>
                    </a:lnTo>
                    <a:lnTo>
                      <a:pt x="18" y="42"/>
                    </a:lnTo>
                    <a:lnTo>
                      <a:pt x="6" y="66"/>
                    </a:lnTo>
                    <a:lnTo>
                      <a:pt x="0" y="72"/>
                    </a:lnTo>
                    <a:lnTo>
                      <a:pt x="42" y="30"/>
                    </a:lnTo>
                    <a:lnTo>
                      <a:pt x="30" y="66"/>
                    </a:lnTo>
                    <a:lnTo>
                      <a:pt x="96" y="36"/>
                    </a:lnTo>
                    <a:lnTo>
                      <a:pt x="120" y="78"/>
                    </a:lnTo>
                    <a:lnTo>
                      <a:pt x="120" y="54"/>
                    </a:lnTo>
                    <a:lnTo>
                      <a:pt x="167" y="138"/>
                    </a:lnTo>
                    <a:lnTo>
                      <a:pt x="167" y="120"/>
                    </a:lnTo>
                    <a:lnTo>
                      <a:pt x="161" y="102"/>
                    </a:lnTo>
                    <a:lnTo>
                      <a:pt x="138" y="60"/>
                    </a:lnTo>
                    <a:lnTo>
                      <a:pt x="114" y="30"/>
                    </a:lnTo>
                    <a:lnTo>
                      <a:pt x="108" y="24"/>
                    </a:lnTo>
                    <a:lnTo>
                      <a:pt x="102" y="18"/>
                    </a:lnTo>
                    <a:lnTo>
                      <a:pt x="102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62" name="Freeform 22"/>
              <p:cNvSpPr>
                <a:spLocks/>
              </p:cNvSpPr>
              <p:nvPr/>
            </p:nvSpPr>
            <p:spPr bwMode="hidden">
              <a:xfrm>
                <a:off x="948" y="2314"/>
                <a:ext cx="113" cy="1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24" y="6"/>
                  </a:cxn>
                  <a:cxn ang="0">
                    <a:pos x="48" y="18"/>
                  </a:cxn>
                  <a:cxn ang="0">
                    <a:pos x="71" y="36"/>
                  </a:cxn>
                  <a:cxn ang="0">
                    <a:pos x="83" y="48"/>
                  </a:cxn>
                  <a:cxn ang="0">
                    <a:pos x="95" y="66"/>
                  </a:cxn>
                  <a:cxn ang="0">
                    <a:pos x="107" y="90"/>
                  </a:cxn>
                  <a:cxn ang="0">
                    <a:pos x="113" y="114"/>
                  </a:cxn>
                  <a:cxn ang="0">
                    <a:pos x="83" y="66"/>
                  </a:cxn>
                  <a:cxn ang="0">
                    <a:pos x="60" y="78"/>
                  </a:cxn>
                  <a:cxn ang="0">
                    <a:pos x="71" y="54"/>
                  </a:cxn>
                  <a:cxn ang="0">
                    <a:pos x="12" y="78"/>
                  </a:cxn>
                  <a:cxn ang="0">
                    <a:pos x="60" y="48"/>
                  </a:cxn>
                  <a:cxn ang="0">
                    <a:pos x="60" y="42"/>
                  </a:cxn>
                  <a:cxn ang="0">
                    <a:pos x="54" y="30"/>
                  </a:cxn>
                  <a:cxn ang="0">
                    <a:pos x="36" y="1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3" h="114">
                    <a:moveTo>
                      <a:pt x="0" y="0"/>
                    </a:moveTo>
                    <a:lnTo>
                      <a:pt x="6" y="0"/>
                    </a:lnTo>
                    <a:lnTo>
                      <a:pt x="24" y="6"/>
                    </a:lnTo>
                    <a:lnTo>
                      <a:pt x="48" y="18"/>
                    </a:lnTo>
                    <a:lnTo>
                      <a:pt x="71" y="36"/>
                    </a:lnTo>
                    <a:lnTo>
                      <a:pt x="83" y="48"/>
                    </a:lnTo>
                    <a:lnTo>
                      <a:pt x="95" y="66"/>
                    </a:lnTo>
                    <a:lnTo>
                      <a:pt x="107" y="90"/>
                    </a:lnTo>
                    <a:lnTo>
                      <a:pt x="113" y="114"/>
                    </a:lnTo>
                    <a:lnTo>
                      <a:pt x="83" y="66"/>
                    </a:lnTo>
                    <a:lnTo>
                      <a:pt x="60" y="78"/>
                    </a:lnTo>
                    <a:lnTo>
                      <a:pt x="71" y="54"/>
                    </a:lnTo>
                    <a:lnTo>
                      <a:pt x="12" y="78"/>
                    </a:lnTo>
                    <a:lnTo>
                      <a:pt x="60" y="48"/>
                    </a:lnTo>
                    <a:lnTo>
                      <a:pt x="60" y="42"/>
                    </a:lnTo>
                    <a:lnTo>
                      <a:pt x="54" y="30"/>
                    </a:lnTo>
                    <a:lnTo>
                      <a:pt x="36" y="1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63" name="Freeform 23"/>
              <p:cNvSpPr>
                <a:spLocks/>
              </p:cNvSpPr>
              <p:nvPr/>
            </p:nvSpPr>
            <p:spPr bwMode="hidden">
              <a:xfrm>
                <a:off x="1122" y="2578"/>
                <a:ext cx="66" cy="60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42" y="18"/>
                  </a:cxn>
                  <a:cxn ang="0">
                    <a:pos x="36" y="6"/>
                  </a:cxn>
                  <a:cxn ang="0">
                    <a:pos x="24" y="30"/>
                  </a:cxn>
                  <a:cxn ang="0">
                    <a:pos x="18" y="36"/>
                  </a:cxn>
                  <a:cxn ang="0">
                    <a:pos x="6" y="48"/>
                  </a:cxn>
                  <a:cxn ang="0">
                    <a:pos x="0" y="60"/>
                  </a:cxn>
                  <a:cxn ang="0">
                    <a:pos x="12" y="54"/>
                  </a:cxn>
                  <a:cxn ang="0">
                    <a:pos x="30" y="36"/>
                  </a:cxn>
                  <a:cxn ang="0">
                    <a:pos x="54" y="18"/>
                  </a:cxn>
                  <a:cxn ang="0">
                    <a:pos x="66" y="6"/>
                  </a:cxn>
                  <a:cxn ang="0">
                    <a:pos x="54" y="0"/>
                  </a:cxn>
                  <a:cxn ang="0">
                    <a:pos x="54" y="0"/>
                  </a:cxn>
                </a:cxnLst>
                <a:rect l="0" t="0" r="r" b="b"/>
                <a:pathLst>
                  <a:path w="66" h="60">
                    <a:moveTo>
                      <a:pt x="54" y="0"/>
                    </a:moveTo>
                    <a:lnTo>
                      <a:pt x="42" y="18"/>
                    </a:lnTo>
                    <a:lnTo>
                      <a:pt x="36" y="6"/>
                    </a:lnTo>
                    <a:lnTo>
                      <a:pt x="24" y="30"/>
                    </a:lnTo>
                    <a:lnTo>
                      <a:pt x="18" y="36"/>
                    </a:lnTo>
                    <a:lnTo>
                      <a:pt x="6" y="48"/>
                    </a:lnTo>
                    <a:lnTo>
                      <a:pt x="0" y="60"/>
                    </a:lnTo>
                    <a:lnTo>
                      <a:pt x="12" y="54"/>
                    </a:lnTo>
                    <a:lnTo>
                      <a:pt x="30" y="36"/>
                    </a:lnTo>
                    <a:lnTo>
                      <a:pt x="54" y="18"/>
                    </a:lnTo>
                    <a:lnTo>
                      <a:pt x="66" y="6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64" name="Freeform 24"/>
              <p:cNvSpPr>
                <a:spLocks/>
              </p:cNvSpPr>
              <p:nvPr/>
            </p:nvSpPr>
            <p:spPr bwMode="hidden">
              <a:xfrm>
                <a:off x="942" y="2674"/>
                <a:ext cx="161" cy="179"/>
              </a:xfrm>
              <a:custGeom>
                <a:avLst/>
                <a:gdLst/>
                <a:ahLst/>
                <a:cxnLst>
                  <a:cxn ang="0">
                    <a:pos x="131" y="53"/>
                  </a:cxn>
                  <a:cxn ang="0">
                    <a:pos x="137" y="53"/>
                  </a:cxn>
                  <a:cxn ang="0">
                    <a:pos x="143" y="41"/>
                  </a:cxn>
                  <a:cxn ang="0">
                    <a:pos x="155" y="35"/>
                  </a:cxn>
                  <a:cxn ang="0">
                    <a:pos x="161" y="24"/>
                  </a:cxn>
                  <a:cxn ang="0">
                    <a:pos x="161" y="12"/>
                  </a:cxn>
                  <a:cxn ang="0">
                    <a:pos x="161" y="0"/>
                  </a:cxn>
                  <a:cxn ang="0">
                    <a:pos x="149" y="24"/>
                  </a:cxn>
                  <a:cxn ang="0">
                    <a:pos x="143" y="35"/>
                  </a:cxn>
                  <a:cxn ang="0">
                    <a:pos x="131" y="35"/>
                  </a:cxn>
                  <a:cxn ang="0">
                    <a:pos x="119" y="41"/>
                  </a:cxn>
                  <a:cxn ang="0">
                    <a:pos x="125" y="53"/>
                  </a:cxn>
                  <a:cxn ang="0">
                    <a:pos x="95" y="95"/>
                  </a:cxn>
                  <a:cxn ang="0">
                    <a:pos x="0" y="137"/>
                  </a:cxn>
                  <a:cxn ang="0">
                    <a:pos x="60" y="119"/>
                  </a:cxn>
                  <a:cxn ang="0">
                    <a:pos x="54" y="125"/>
                  </a:cxn>
                  <a:cxn ang="0">
                    <a:pos x="48" y="131"/>
                  </a:cxn>
                  <a:cxn ang="0">
                    <a:pos x="24" y="155"/>
                  </a:cxn>
                  <a:cxn ang="0">
                    <a:pos x="12" y="167"/>
                  </a:cxn>
                  <a:cxn ang="0">
                    <a:pos x="0" y="173"/>
                  </a:cxn>
                  <a:cxn ang="0">
                    <a:pos x="0" y="179"/>
                  </a:cxn>
                  <a:cxn ang="0">
                    <a:pos x="6" y="173"/>
                  </a:cxn>
                  <a:cxn ang="0">
                    <a:pos x="30" y="155"/>
                  </a:cxn>
                  <a:cxn ang="0">
                    <a:pos x="48" y="143"/>
                  </a:cxn>
                  <a:cxn ang="0">
                    <a:pos x="71" y="125"/>
                  </a:cxn>
                  <a:cxn ang="0">
                    <a:pos x="95" y="107"/>
                  </a:cxn>
                  <a:cxn ang="0">
                    <a:pos x="119" y="77"/>
                  </a:cxn>
                  <a:cxn ang="0">
                    <a:pos x="131" y="59"/>
                  </a:cxn>
                  <a:cxn ang="0">
                    <a:pos x="131" y="53"/>
                  </a:cxn>
                  <a:cxn ang="0">
                    <a:pos x="131" y="53"/>
                  </a:cxn>
                </a:cxnLst>
                <a:rect l="0" t="0" r="r" b="b"/>
                <a:pathLst>
                  <a:path w="161" h="179">
                    <a:moveTo>
                      <a:pt x="131" y="53"/>
                    </a:moveTo>
                    <a:lnTo>
                      <a:pt x="137" y="53"/>
                    </a:lnTo>
                    <a:lnTo>
                      <a:pt x="143" y="41"/>
                    </a:lnTo>
                    <a:lnTo>
                      <a:pt x="155" y="35"/>
                    </a:lnTo>
                    <a:lnTo>
                      <a:pt x="161" y="24"/>
                    </a:lnTo>
                    <a:lnTo>
                      <a:pt x="161" y="12"/>
                    </a:lnTo>
                    <a:lnTo>
                      <a:pt x="161" y="0"/>
                    </a:lnTo>
                    <a:lnTo>
                      <a:pt x="149" y="24"/>
                    </a:lnTo>
                    <a:lnTo>
                      <a:pt x="143" y="35"/>
                    </a:lnTo>
                    <a:lnTo>
                      <a:pt x="131" y="35"/>
                    </a:lnTo>
                    <a:lnTo>
                      <a:pt x="119" y="41"/>
                    </a:lnTo>
                    <a:lnTo>
                      <a:pt x="125" y="53"/>
                    </a:lnTo>
                    <a:lnTo>
                      <a:pt x="95" y="95"/>
                    </a:lnTo>
                    <a:lnTo>
                      <a:pt x="0" y="137"/>
                    </a:lnTo>
                    <a:lnTo>
                      <a:pt x="60" y="119"/>
                    </a:lnTo>
                    <a:lnTo>
                      <a:pt x="54" y="125"/>
                    </a:lnTo>
                    <a:lnTo>
                      <a:pt x="48" y="131"/>
                    </a:lnTo>
                    <a:lnTo>
                      <a:pt x="24" y="155"/>
                    </a:lnTo>
                    <a:lnTo>
                      <a:pt x="12" y="167"/>
                    </a:lnTo>
                    <a:lnTo>
                      <a:pt x="0" y="173"/>
                    </a:lnTo>
                    <a:lnTo>
                      <a:pt x="0" y="179"/>
                    </a:lnTo>
                    <a:lnTo>
                      <a:pt x="6" y="173"/>
                    </a:lnTo>
                    <a:lnTo>
                      <a:pt x="30" y="155"/>
                    </a:lnTo>
                    <a:lnTo>
                      <a:pt x="48" y="143"/>
                    </a:lnTo>
                    <a:lnTo>
                      <a:pt x="71" y="125"/>
                    </a:lnTo>
                    <a:lnTo>
                      <a:pt x="95" y="107"/>
                    </a:lnTo>
                    <a:lnTo>
                      <a:pt x="119" y="77"/>
                    </a:lnTo>
                    <a:lnTo>
                      <a:pt x="131" y="59"/>
                    </a:lnTo>
                    <a:lnTo>
                      <a:pt x="131" y="53"/>
                    </a:lnTo>
                    <a:lnTo>
                      <a:pt x="131" y="5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65" name="Freeform 25"/>
              <p:cNvSpPr>
                <a:spLocks/>
              </p:cNvSpPr>
              <p:nvPr/>
            </p:nvSpPr>
            <p:spPr bwMode="hidden">
              <a:xfrm>
                <a:off x="737" y="2763"/>
                <a:ext cx="73" cy="54"/>
              </a:xfrm>
              <a:custGeom>
                <a:avLst/>
                <a:gdLst/>
                <a:ahLst/>
                <a:cxnLst>
                  <a:cxn ang="0">
                    <a:pos x="24" y="36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66" y="6"/>
                  </a:cxn>
                  <a:cxn ang="0">
                    <a:pos x="72" y="0"/>
                  </a:cxn>
                  <a:cxn ang="0">
                    <a:pos x="42" y="18"/>
                  </a:cxn>
                  <a:cxn ang="0">
                    <a:pos x="30" y="24"/>
                  </a:cxn>
                  <a:cxn ang="0">
                    <a:pos x="24" y="24"/>
                  </a:cxn>
                  <a:cxn ang="0">
                    <a:pos x="18" y="18"/>
                  </a:cxn>
                  <a:cxn ang="0">
                    <a:pos x="12" y="12"/>
                  </a:cxn>
                  <a:cxn ang="0">
                    <a:pos x="0" y="54"/>
                  </a:cxn>
                  <a:cxn ang="0">
                    <a:pos x="12" y="42"/>
                  </a:cxn>
                  <a:cxn ang="0">
                    <a:pos x="24" y="36"/>
                  </a:cxn>
                  <a:cxn ang="0">
                    <a:pos x="24" y="36"/>
                  </a:cxn>
                </a:cxnLst>
                <a:rect l="0" t="0" r="r" b="b"/>
                <a:pathLst>
                  <a:path w="72" h="54">
                    <a:moveTo>
                      <a:pt x="24" y="36"/>
                    </a:moveTo>
                    <a:lnTo>
                      <a:pt x="48" y="24"/>
                    </a:lnTo>
                    <a:lnTo>
                      <a:pt x="60" y="12"/>
                    </a:lnTo>
                    <a:lnTo>
                      <a:pt x="66" y="6"/>
                    </a:lnTo>
                    <a:lnTo>
                      <a:pt x="72" y="0"/>
                    </a:lnTo>
                    <a:lnTo>
                      <a:pt x="42" y="18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18"/>
                    </a:lnTo>
                    <a:lnTo>
                      <a:pt x="12" y="12"/>
                    </a:lnTo>
                    <a:lnTo>
                      <a:pt x="0" y="54"/>
                    </a:lnTo>
                    <a:lnTo>
                      <a:pt x="12" y="42"/>
                    </a:lnTo>
                    <a:lnTo>
                      <a:pt x="24" y="36"/>
                    </a:lnTo>
                    <a:lnTo>
                      <a:pt x="24" y="3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66" name="Freeform 26"/>
              <p:cNvSpPr>
                <a:spLocks/>
              </p:cNvSpPr>
              <p:nvPr/>
            </p:nvSpPr>
            <p:spPr bwMode="hidden">
              <a:xfrm>
                <a:off x="624" y="2889"/>
                <a:ext cx="12" cy="54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6" y="54"/>
                  </a:cxn>
                  <a:cxn ang="0">
                    <a:pos x="12" y="36"/>
                  </a:cxn>
                  <a:cxn ang="0">
                    <a:pos x="12" y="18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54">
                    <a:moveTo>
                      <a:pt x="12" y="0"/>
                    </a:moveTo>
                    <a:lnTo>
                      <a:pt x="0" y="12"/>
                    </a:lnTo>
                    <a:lnTo>
                      <a:pt x="0" y="18"/>
                    </a:lnTo>
                    <a:lnTo>
                      <a:pt x="6" y="54"/>
                    </a:lnTo>
                    <a:lnTo>
                      <a:pt x="12" y="36"/>
                    </a:lnTo>
                    <a:lnTo>
                      <a:pt x="12" y="18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67" name="Freeform 27"/>
              <p:cNvSpPr>
                <a:spLocks/>
              </p:cNvSpPr>
              <p:nvPr/>
            </p:nvSpPr>
            <p:spPr bwMode="hidden">
              <a:xfrm>
                <a:off x="492" y="3021"/>
                <a:ext cx="48" cy="72"/>
              </a:xfrm>
              <a:custGeom>
                <a:avLst/>
                <a:gdLst/>
                <a:ahLst/>
                <a:cxnLst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6" y="0"/>
                  </a:cxn>
                  <a:cxn ang="0">
                    <a:pos x="42" y="12"/>
                  </a:cxn>
                  <a:cxn ang="0">
                    <a:pos x="42" y="12"/>
                  </a:cxn>
                  <a:cxn ang="0">
                    <a:pos x="0" y="72"/>
                  </a:cxn>
                  <a:cxn ang="0">
                    <a:pos x="18" y="54"/>
                  </a:cxn>
                  <a:cxn ang="0">
                    <a:pos x="18" y="6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</a:cxnLst>
                <a:rect l="0" t="0" r="r" b="b"/>
                <a:pathLst>
                  <a:path w="48" h="72">
                    <a:moveTo>
                      <a:pt x="48" y="6"/>
                    </a:moveTo>
                    <a:lnTo>
                      <a:pt x="48" y="6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6" y="0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0" y="72"/>
                    </a:lnTo>
                    <a:lnTo>
                      <a:pt x="18" y="54"/>
                    </a:lnTo>
                    <a:lnTo>
                      <a:pt x="18" y="66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8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68" name="Freeform 28"/>
              <p:cNvSpPr>
                <a:spLocks/>
              </p:cNvSpPr>
              <p:nvPr/>
            </p:nvSpPr>
            <p:spPr bwMode="hidden">
              <a:xfrm>
                <a:off x="437" y="3027"/>
                <a:ext cx="288" cy="84"/>
              </a:xfrm>
              <a:custGeom>
                <a:avLst/>
                <a:gdLst/>
                <a:ahLst/>
                <a:cxnLst>
                  <a:cxn ang="0">
                    <a:pos x="287" y="0"/>
                  </a:cxn>
                  <a:cxn ang="0">
                    <a:pos x="0" y="84"/>
                  </a:cxn>
                  <a:cxn ang="0">
                    <a:pos x="168" y="36"/>
                  </a:cxn>
                  <a:cxn ang="0">
                    <a:pos x="114" y="60"/>
                  </a:cxn>
                  <a:cxn ang="0">
                    <a:pos x="276" y="18"/>
                  </a:cxn>
                  <a:cxn ang="0">
                    <a:pos x="287" y="0"/>
                  </a:cxn>
                  <a:cxn ang="0">
                    <a:pos x="287" y="0"/>
                  </a:cxn>
                </a:cxnLst>
                <a:rect l="0" t="0" r="r" b="b"/>
                <a:pathLst>
                  <a:path w="287" h="84">
                    <a:moveTo>
                      <a:pt x="287" y="0"/>
                    </a:moveTo>
                    <a:lnTo>
                      <a:pt x="0" y="84"/>
                    </a:lnTo>
                    <a:lnTo>
                      <a:pt x="168" y="36"/>
                    </a:lnTo>
                    <a:lnTo>
                      <a:pt x="114" y="60"/>
                    </a:lnTo>
                    <a:lnTo>
                      <a:pt x="276" y="18"/>
                    </a:lnTo>
                    <a:lnTo>
                      <a:pt x="287" y="0"/>
                    </a:lnTo>
                    <a:lnTo>
                      <a:pt x="287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69" name="Freeform 29"/>
              <p:cNvSpPr>
                <a:spLocks/>
              </p:cNvSpPr>
              <p:nvPr/>
            </p:nvSpPr>
            <p:spPr bwMode="hidden">
              <a:xfrm>
                <a:off x="828" y="3003"/>
                <a:ext cx="66" cy="10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6" y="6"/>
                  </a:cxn>
                  <a:cxn ang="0">
                    <a:pos x="0" y="84"/>
                  </a:cxn>
                  <a:cxn ang="0">
                    <a:pos x="54" y="24"/>
                  </a:cxn>
                  <a:cxn ang="0">
                    <a:pos x="6" y="108"/>
                  </a:cxn>
                  <a:cxn ang="0">
                    <a:pos x="66" y="6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6" h="108">
                    <a:moveTo>
                      <a:pt x="6" y="0"/>
                    </a:moveTo>
                    <a:lnTo>
                      <a:pt x="66" y="6"/>
                    </a:lnTo>
                    <a:lnTo>
                      <a:pt x="0" y="84"/>
                    </a:lnTo>
                    <a:lnTo>
                      <a:pt x="54" y="24"/>
                    </a:lnTo>
                    <a:lnTo>
                      <a:pt x="6" y="108"/>
                    </a:lnTo>
                    <a:lnTo>
                      <a:pt x="66" y="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70" name="Freeform 30"/>
              <p:cNvSpPr>
                <a:spLocks/>
              </p:cNvSpPr>
              <p:nvPr/>
            </p:nvSpPr>
            <p:spPr bwMode="hidden">
              <a:xfrm>
                <a:off x="366" y="3111"/>
                <a:ext cx="77" cy="42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42" y="0"/>
                  </a:cxn>
                  <a:cxn ang="0">
                    <a:pos x="60" y="6"/>
                  </a:cxn>
                  <a:cxn ang="0">
                    <a:pos x="48" y="6"/>
                  </a:cxn>
                  <a:cxn ang="0">
                    <a:pos x="42" y="6"/>
                  </a:cxn>
                  <a:cxn ang="0">
                    <a:pos x="60" y="6"/>
                  </a:cxn>
                  <a:cxn ang="0">
                    <a:pos x="0" y="24"/>
                  </a:cxn>
                  <a:cxn ang="0">
                    <a:pos x="71" y="6"/>
                  </a:cxn>
                  <a:cxn ang="0">
                    <a:pos x="66" y="42"/>
                  </a:cxn>
                  <a:cxn ang="0">
                    <a:pos x="77" y="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77" h="42">
                    <a:moveTo>
                      <a:pt x="36" y="0"/>
                    </a:moveTo>
                    <a:lnTo>
                      <a:pt x="42" y="0"/>
                    </a:lnTo>
                    <a:lnTo>
                      <a:pt x="60" y="6"/>
                    </a:lnTo>
                    <a:lnTo>
                      <a:pt x="48" y="6"/>
                    </a:lnTo>
                    <a:lnTo>
                      <a:pt x="42" y="6"/>
                    </a:lnTo>
                    <a:lnTo>
                      <a:pt x="60" y="6"/>
                    </a:lnTo>
                    <a:lnTo>
                      <a:pt x="0" y="24"/>
                    </a:lnTo>
                    <a:lnTo>
                      <a:pt x="71" y="6"/>
                    </a:lnTo>
                    <a:lnTo>
                      <a:pt x="66" y="42"/>
                    </a:lnTo>
                    <a:lnTo>
                      <a:pt x="77" y="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71" name="Freeform 31"/>
              <p:cNvSpPr>
                <a:spLocks/>
              </p:cNvSpPr>
              <p:nvPr/>
            </p:nvSpPr>
            <p:spPr bwMode="hidden">
              <a:xfrm>
                <a:off x="498" y="3165"/>
                <a:ext cx="66" cy="30"/>
              </a:xfrm>
              <a:custGeom>
                <a:avLst/>
                <a:gdLst/>
                <a:ahLst/>
                <a:cxnLst>
                  <a:cxn ang="0">
                    <a:pos x="66" y="6"/>
                  </a:cxn>
                  <a:cxn ang="0">
                    <a:pos x="0" y="0"/>
                  </a:cxn>
                  <a:cxn ang="0">
                    <a:pos x="54" y="6"/>
                  </a:cxn>
                  <a:cxn ang="0">
                    <a:pos x="18" y="18"/>
                  </a:cxn>
                  <a:cxn ang="0">
                    <a:pos x="60" y="12"/>
                  </a:cxn>
                  <a:cxn ang="0">
                    <a:pos x="60" y="30"/>
                  </a:cxn>
                  <a:cxn ang="0">
                    <a:pos x="60" y="30"/>
                  </a:cxn>
                  <a:cxn ang="0">
                    <a:pos x="66" y="6"/>
                  </a:cxn>
                  <a:cxn ang="0">
                    <a:pos x="66" y="6"/>
                  </a:cxn>
                </a:cxnLst>
                <a:rect l="0" t="0" r="r" b="b"/>
                <a:pathLst>
                  <a:path w="66" h="30">
                    <a:moveTo>
                      <a:pt x="66" y="6"/>
                    </a:moveTo>
                    <a:lnTo>
                      <a:pt x="0" y="0"/>
                    </a:lnTo>
                    <a:lnTo>
                      <a:pt x="54" y="6"/>
                    </a:lnTo>
                    <a:lnTo>
                      <a:pt x="18" y="18"/>
                    </a:lnTo>
                    <a:lnTo>
                      <a:pt x="60" y="12"/>
                    </a:lnTo>
                    <a:lnTo>
                      <a:pt x="60" y="30"/>
                    </a:lnTo>
                    <a:lnTo>
                      <a:pt x="60" y="30"/>
                    </a:lnTo>
                    <a:lnTo>
                      <a:pt x="66" y="6"/>
                    </a:lnTo>
                    <a:lnTo>
                      <a:pt x="6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72" name="Freeform 32"/>
              <p:cNvSpPr>
                <a:spLocks/>
              </p:cNvSpPr>
              <p:nvPr/>
            </p:nvSpPr>
            <p:spPr bwMode="hidden">
              <a:xfrm>
                <a:off x="840" y="2919"/>
                <a:ext cx="18" cy="60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12" y="24"/>
                  </a:cxn>
                  <a:cxn ang="0">
                    <a:pos x="12" y="60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18" y="0"/>
                  </a:cxn>
                  <a:cxn ang="0">
                    <a:pos x="12" y="18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18" h="60">
                    <a:moveTo>
                      <a:pt x="0" y="24"/>
                    </a:moveTo>
                    <a:lnTo>
                      <a:pt x="12" y="24"/>
                    </a:lnTo>
                    <a:lnTo>
                      <a:pt x="12" y="6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0"/>
                    </a:lnTo>
                    <a:lnTo>
                      <a:pt x="12" y="18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73" name="Freeform 33"/>
              <p:cNvSpPr>
                <a:spLocks/>
              </p:cNvSpPr>
              <p:nvPr/>
            </p:nvSpPr>
            <p:spPr bwMode="hidden">
              <a:xfrm>
                <a:off x="546" y="3021"/>
                <a:ext cx="6" cy="1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6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8">
                    <a:moveTo>
                      <a:pt x="6" y="0"/>
                    </a:moveTo>
                    <a:lnTo>
                      <a:pt x="0" y="18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74" name="Freeform 34"/>
              <p:cNvSpPr>
                <a:spLocks/>
              </p:cNvSpPr>
              <p:nvPr/>
            </p:nvSpPr>
            <p:spPr bwMode="hidden">
              <a:xfrm>
                <a:off x="534" y="2943"/>
                <a:ext cx="30" cy="78"/>
              </a:xfrm>
              <a:custGeom>
                <a:avLst/>
                <a:gdLst/>
                <a:ahLst/>
                <a:cxnLst>
                  <a:cxn ang="0">
                    <a:pos x="24" y="6"/>
                  </a:cxn>
                  <a:cxn ang="0">
                    <a:pos x="18" y="24"/>
                  </a:cxn>
                  <a:cxn ang="0">
                    <a:pos x="0" y="18"/>
                  </a:cxn>
                  <a:cxn ang="0">
                    <a:pos x="12" y="30"/>
                  </a:cxn>
                  <a:cxn ang="0">
                    <a:pos x="6" y="42"/>
                  </a:cxn>
                  <a:cxn ang="0">
                    <a:pos x="18" y="78"/>
                  </a:cxn>
                  <a:cxn ang="0">
                    <a:pos x="18" y="24"/>
                  </a:cxn>
                  <a:cxn ang="0">
                    <a:pos x="24" y="12"/>
                  </a:cxn>
                  <a:cxn ang="0">
                    <a:pos x="30" y="6"/>
                  </a:cxn>
                  <a:cxn ang="0">
                    <a:pos x="30" y="6"/>
                  </a:cxn>
                  <a:cxn ang="0">
                    <a:pos x="12" y="0"/>
                  </a:cxn>
                  <a:cxn ang="0">
                    <a:pos x="24" y="6"/>
                  </a:cxn>
                  <a:cxn ang="0">
                    <a:pos x="24" y="6"/>
                  </a:cxn>
                </a:cxnLst>
                <a:rect l="0" t="0" r="r" b="b"/>
                <a:pathLst>
                  <a:path w="30" h="78">
                    <a:moveTo>
                      <a:pt x="24" y="6"/>
                    </a:moveTo>
                    <a:lnTo>
                      <a:pt x="18" y="24"/>
                    </a:lnTo>
                    <a:lnTo>
                      <a:pt x="0" y="18"/>
                    </a:lnTo>
                    <a:lnTo>
                      <a:pt x="12" y="30"/>
                    </a:lnTo>
                    <a:lnTo>
                      <a:pt x="6" y="42"/>
                    </a:lnTo>
                    <a:lnTo>
                      <a:pt x="18" y="78"/>
                    </a:lnTo>
                    <a:lnTo>
                      <a:pt x="18" y="24"/>
                    </a:lnTo>
                    <a:lnTo>
                      <a:pt x="24" y="12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12" y="0"/>
                    </a:lnTo>
                    <a:lnTo>
                      <a:pt x="24" y="6"/>
                    </a:lnTo>
                    <a:lnTo>
                      <a:pt x="24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75" name="Freeform 35"/>
              <p:cNvSpPr>
                <a:spLocks/>
              </p:cNvSpPr>
              <p:nvPr/>
            </p:nvSpPr>
            <p:spPr bwMode="hidden">
              <a:xfrm>
                <a:off x="540" y="3039"/>
                <a:ext cx="24" cy="2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12" y="6"/>
                  </a:cxn>
                  <a:cxn ang="0">
                    <a:pos x="24" y="24"/>
                  </a:cxn>
                  <a:cxn ang="0">
                    <a:pos x="24" y="18"/>
                  </a:cxn>
                  <a:cxn ang="0">
                    <a:pos x="18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24" h="24">
                    <a:moveTo>
                      <a:pt x="6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24" y="24"/>
                    </a:lnTo>
                    <a:lnTo>
                      <a:pt x="24" y="18"/>
                    </a:lnTo>
                    <a:lnTo>
                      <a:pt x="18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76" name="Freeform 36"/>
              <p:cNvSpPr>
                <a:spLocks/>
              </p:cNvSpPr>
              <p:nvPr/>
            </p:nvSpPr>
            <p:spPr bwMode="hidden">
              <a:xfrm>
                <a:off x="801" y="2681"/>
                <a:ext cx="215" cy="216"/>
              </a:xfrm>
              <a:custGeom>
                <a:avLst/>
                <a:gdLst/>
                <a:ahLst/>
                <a:cxnLst>
                  <a:cxn ang="0">
                    <a:pos x="215" y="0"/>
                  </a:cxn>
                  <a:cxn ang="0">
                    <a:pos x="147" y="36"/>
                  </a:cxn>
                  <a:cxn ang="0">
                    <a:pos x="132" y="49"/>
                  </a:cxn>
                  <a:cxn ang="0">
                    <a:pos x="104" y="79"/>
                  </a:cxn>
                  <a:cxn ang="0">
                    <a:pos x="87" y="114"/>
                  </a:cxn>
                  <a:cxn ang="0">
                    <a:pos x="48" y="156"/>
                  </a:cxn>
                  <a:cxn ang="0">
                    <a:pos x="42" y="166"/>
                  </a:cxn>
                  <a:cxn ang="0">
                    <a:pos x="29" y="177"/>
                  </a:cxn>
                  <a:cxn ang="0">
                    <a:pos x="0" y="208"/>
                  </a:cxn>
                  <a:cxn ang="0">
                    <a:pos x="48" y="216"/>
                  </a:cxn>
                  <a:cxn ang="0">
                    <a:pos x="215" y="0"/>
                  </a:cxn>
                </a:cxnLst>
                <a:rect l="0" t="0" r="r" b="b"/>
                <a:pathLst>
                  <a:path w="215" h="216">
                    <a:moveTo>
                      <a:pt x="215" y="0"/>
                    </a:moveTo>
                    <a:lnTo>
                      <a:pt x="147" y="36"/>
                    </a:lnTo>
                    <a:lnTo>
                      <a:pt x="132" y="49"/>
                    </a:lnTo>
                    <a:lnTo>
                      <a:pt x="104" y="79"/>
                    </a:lnTo>
                    <a:lnTo>
                      <a:pt x="87" y="114"/>
                    </a:lnTo>
                    <a:lnTo>
                      <a:pt x="48" y="156"/>
                    </a:lnTo>
                    <a:lnTo>
                      <a:pt x="42" y="166"/>
                    </a:lnTo>
                    <a:lnTo>
                      <a:pt x="29" y="177"/>
                    </a:lnTo>
                    <a:lnTo>
                      <a:pt x="0" y="208"/>
                    </a:lnTo>
                    <a:lnTo>
                      <a:pt x="48" y="216"/>
                    </a:lnTo>
                    <a:lnTo>
                      <a:pt x="215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77" name="Freeform 37"/>
              <p:cNvSpPr>
                <a:spLocks/>
              </p:cNvSpPr>
              <p:nvPr/>
            </p:nvSpPr>
            <p:spPr bwMode="hidden">
              <a:xfrm>
                <a:off x="536" y="2710"/>
                <a:ext cx="212" cy="179"/>
              </a:xfrm>
              <a:custGeom>
                <a:avLst/>
                <a:gdLst/>
                <a:ahLst/>
                <a:cxnLst>
                  <a:cxn ang="0">
                    <a:pos x="212" y="0"/>
                  </a:cxn>
                  <a:cxn ang="0">
                    <a:pos x="144" y="36"/>
                  </a:cxn>
                  <a:cxn ang="0">
                    <a:pos x="0" y="179"/>
                  </a:cxn>
                  <a:cxn ang="0">
                    <a:pos x="177" y="85"/>
                  </a:cxn>
                  <a:cxn ang="0">
                    <a:pos x="212" y="0"/>
                  </a:cxn>
                </a:cxnLst>
                <a:rect l="0" t="0" r="r" b="b"/>
                <a:pathLst>
                  <a:path w="212" h="179">
                    <a:moveTo>
                      <a:pt x="212" y="0"/>
                    </a:moveTo>
                    <a:lnTo>
                      <a:pt x="144" y="36"/>
                    </a:lnTo>
                    <a:lnTo>
                      <a:pt x="0" y="179"/>
                    </a:lnTo>
                    <a:lnTo>
                      <a:pt x="177" y="85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78" name="Freeform 38"/>
              <p:cNvSpPr>
                <a:spLocks/>
              </p:cNvSpPr>
              <p:nvPr/>
            </p:nvSpPr>
            <p:spPr bwMode="hidden">
              <a:xfrm>
                <a:off x="1037" y="2609"/>
                <a:ext cx="64" cy="79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4" y="79"/>
                  </a:cxn>
                  <a:cxn ang="0">
                    <a:pos x="60" y="0"/>
                  </a:cxn>
                  <a:cxn ang="0">
                    <a:pos x="0" y="22"/>
                  </a:cxn>
                </a:cxnLst>
                <a:rect l="0" t="0" r="r" b="b"/>
                <a:pathLst>
                  <a:path w="64" h="79">
                    <a:moveTo>
                      <a:pt x="0" y="22"/>
                    </a:moveTo>
                    <a:lnTo>
                      <a:pt x="64" y="79"/>
                    </a:lnTo>
                    <a:lnTo>
                      <a:pt x="60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79" name="Freeform 39"/>
              <p:cNvSpPr>
                <a:spLocks/>
              </p:cNvSpPr>
              <p:nvPr userDrawn="1"/>
            </p:nvSpPr>
            <p:spPr bwMode="hidden">
              <a:xfrm>
                <a:off x="867" y="2471"/>
                <a:ext cx="137" cy="2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87"/>
                  </a:cxn>
                  <a:cxn ang="0">
                    <a:pos x="69" y="154"/>
                  </a:cxn>
                  <a:cxn ang="0">
                    <a:pos x="137" y="207"/>
                  </a:cxn>
                  <a:cxn ang="0">
                    <a:pos x="0" y="0"/>
                  </a:cxn>
                </a:cxnLst>
                <a:rect l="0" t="0" r="r" b="b"/>
                <a:pathLst>
                  <a:path w="137" h="207">
                    <a:moveTo>
                      <a:pt x="0" y="0"/>
                    </a:moveTo>
                    <a:lnTo>
                      <a:pt x="17" y="87"/>
                    </a:lnTo>
                    <a:lnTo>
                      <a:pt x="69" y="154"/>
                    </a:lnTo>
                    <a:lnTo>
                      <a:pt x="137" y="2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1480" name="Freeform 40"/>
              <p:cNvSpPr>
                <a:spLocks/>
              </p:cNvSpPr>
              <p:nvPr userDrawn="1"/>
            </p:nvSpPr>
            <p:spPr bwMode="hidden">
              <a:xfrm>
                <a:off x="817" y="2507"/>
                <a:ext cx="65" cy="222"/>
              </a:xfrm>
              <a:custGeom>
                <a:avLst/>
                <a:gdLst/>
                <a:ahLst/>
                <a:cxnLst>
                  <a:cxn ang="0">
                    <a:pos x="0" y="222"/>
                  </a:cxn>
                  <a:cxn ang="0">
                    <a:pos x="40" y="142"/>
                  </a:cxn>
                  <a:cxn ang="0">
                    <a:pos x="65" y="72"/>
                  </a:cxn>
                  <a:cxn ang="0">
                    <a:pos x="7" y="0"/>
                  </a:cxn>
                  <a:cxn ang="0">
                    <a:pos x="0" y="222"/>
                  </a:cxn>
                </a:cxnLst>
                <a:rect l="0" t="0" r="r" b="b"/>
                <a:pathLst>
                  <a:path w="65" h="222">
                    <a:moveTo>
                      <a:pt x="0" y="222"/>
                    </a:moveTo>
                    <a:lnTo>
                      <a:pt x="40" y="142"/>
                    </a:lnTo>
                    <a:lnTo>
                      <a:pt x="65" y="72"/>
                    </a:lnTo>
                    <a:lnTo>
                      <a:pt x="7" y="0"/>
                    </a:lnTo>
                    <a:lnTo>
                      <a:pt x="0" y="222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</p:grpSp>
      </p:grpSp>
      <p:sp>
        <p:nvSpPr>
          <p:cNvPr id="61481" name="Rectangle 41"/>
          <p:cNvSpPr>
            <a:spLocks noGrp="1" noChangeArrowheads="1"/>
          </p:cNvSpPr>
          <p:nvPr>
            <p:ph type="ctrTitle"/>
          </p:nvPr>
        </p:nvSpPr>
        <p:spPr>
          <a:xfrm>
            <a:off x="685800" y="1447801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1482" name="Rectangle 4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03575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483" name="Rectangle 43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543559D-EA1E-46C2-8DCF-56201A6A1AD3}" type="datetimeFigureOut">
              <a:rPr lang="en-US">
                <a:solidFill>
                  <a:srgbClr val="FFFFFF"/>
                </a:solidFill>
              </a:rPr>
              <a:pPr/>
              <a:t>12/9/2018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1484" name="Rectangle 4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1485" name="Rectangle 4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77CB0FC-5218-479B-B4AC-10D229DA1242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4539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4A820-833B-498A-AE7E-A6DEBF5ECC9A}" type="datetimeFigureOut">
              <a:rPr lang="en-US">
                <a:solidFill>
                  <a:srgbClr val="FFFFFF"/>
                </a:solidFill>
              </a:rPr>
              <a:pPr/>
              <a:t>12/9/2018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B7F255-0EE2-406A-BE2E-AA7AD0ECF74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652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12/9/2018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4489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2848A5-56FF-4067-B6EC-D36EC477CB5B}" type="datetimeFigureOut">
              <a:rPr lang="en-US">
                <a:solidFill>
                  <a:srgbClr val="FFFFFF"/>
                </a:solidFill>
              </a:rPr>
              <a:pPr/>
              <a:t>12/9/2018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4EA32-1F32-4E53-8B13-37B4F6D8220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1459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426763-5814-4957-9096-C5A6F41D8E8D}" type="datetimeFigureOut">
              <a:rPr lang="en-US">
                <a:solidFill>
                  <a:srgbClr val="FFFFFF"/>
                </a:solidFill>
              </a:rPr>
              <a:pPr/>
              <a:t>12/9/2018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05FFD0-7673-429C-8D07-154807FFF74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5700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4C681E-3CE0-447C-BA6B-DFE9AC5A7B1C}" type="datetimeFigureOut">
              <a:rPr lang="en-US">
                <a:solidFill>
                  <a:srgbClr val="FFFFFF"/>
                </a:solidFill>
              </a:rPr>
              <a:pPr/>
              <a:t>12/9/2018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10CE6F-78A9-4E69-AB3C-8329322523F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1534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F8E040-398A-4EE5-A01B-734939A8BE22}" type="datetimeFigureOut">
              <a:rPr lang="en-US">
                <a:solidFill>
                  <a:srgbClr val="FFFFFF"/>
                </a:solidFill>
              </a:rPr>
              <a:pPr/>
              <a:t>12/9/2018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77E422-3614-45C0-B33D-383AE09E1A0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7425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EC2B2B-A550-4E98-B01B-15E5D79D396B}" type="datetimeFigureOut">
              <a:rPr lang="en-US">
                <a:solidFill>
                  <a:srgbClr val="FFFFFF"/>
                </a:solidFill>
              </a:rPr>
              <a:pPr/>
              <a:t>12/9/2018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C2AB04-998A-44BA-B749-CD3C904E8E2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3401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E42139-A7E7-4516-9EE1-FFC3A0B8FFC6}" type="datetimeFigureOut">
              <a:rPr lang="en-US">
                <a:solidFill>
                  <a:srgbClr val="FFFFFF"/>
                </a:solidFill>
              </a:rPr>
              <a:pPr/>
              <a:t>12/9/2018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766B78-61FD-41A8-AD51-D88374DDAE0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6985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535535-54E5-41F7-B18E-6A8932E2DCAA}" type="datetimeFigureOut">
              <a:rPr lang="en-US">
                <a:solidFill>
                  <a:srgbClr val="FFFFFF"/>
                </a:solidFill>
              </a:rPr>
              <a:pPr/>
              <a:t>12/9/2018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BD3AD8-79CE-4E56-8FD2-99356BC0BC6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4904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7172E57-897B-42AF-A276-BC5FFD1F5239}" type="datetimeFigureOut">
              <a:rPr lang="en-US">
                <a:solidFill>
                  <a:srgbClr val="FFFFFF"/>
                </a:solidFill>
              </a:rPr>
              <a:pPr/>
              <a:t>12/9/2018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28A841-2A30-42AE-B262-3004266BA8B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2089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8750"/>
            <a:ext cx="2057400" cy="59721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8750"/>
            <a:ext cx="6019800" cy="59721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471BDD-E8A2-4EDB-917C-92EF35021C12}" type="datetimeFigureOut">
              <a:rPr lang="en-US">
                <a:solidFill>
                  <a:srgbClr val="FFFFFF"/>
                </a:solidFill>
              </a:rPr>
              <a:pPr/>
              <a:t>12/9/2018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B2BAC-9018-4820-834A-5311636C4F92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8685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158750"/>
            <a:ext cx="8229600" cy="59721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7277CB82-AA54-47C9-B276-98948178E214}" type="datetimeFigureOut">
              <a:rPr lang="en-US">
                <a:solidFill>
                  <a:srgbClr val="FFFFFF"/>
                </a:solidFill>
              </a:rPr>
              <a:pPr/>
              <a:t>12/9/2018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1D7EC5F-8E24-4AFA-A317-C3B79AAA4C6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298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12/9/2018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730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lIns="0" tIns="0" rIns="0" bIns="0"/>
          <a:lstStyle/>
          <a:p>
            <a:pPr>
              <a:defRPr/>
            </a:pPr>
            <a:endParaRPr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bk object 17"/>
          <p:cNvSpPr/>
          <p:nvPr/>
        </p:nvSpPr>
        <p:spPr>
          <a:xfrm>
            <a:off x="585788" y="5965833"/>
            <a:ext cx="4811712" cy="892175"/>
          </a:xfrm>
          <a:custGeom>
            <a:avLst/>
            <a:gdLst/>
            <a:ahLst/>
            <a:cxnLst/>
            <a:rect l="l" t="t" r="r" b="b"/>
            <a:pathLst>
              <a:path w="4812030" h="892175">
                <a:moveTo>
                  <a:pt x="0" y="0"/>
                </a:moveTo>
                <a:lnTo>
                  <a:pt x="3550996" y="891702"/>
                </a:lnTo>
                <a:lnTo>
                  <a:pt x="4811725" y="891702"/>
                </a:lnTo>
                <a:lnTo>
                  <a:pt x="0" y="0"/>
                </a:lnTo>
                <a:close/>
              </a:path>
            </a:pathLst>
          </a:custGeom>
          <a:solidFill>
            <a:srgbClr val="B3C9B5">
              <a:alpha val="39999"/>
            </a:srgbClr>
          </a:solidFill>
        </p:spPr>
        <p:txBody>
          <a:bodyPr lIns="0" tIns="0" rIns="0" bIns="0"/>
          <a:lstStyle/>
          <a:p>
            <a:pPr>
              <a:defRPr/>
            </a:pPr>
            <a:endParaRPr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bk object 18"/>
          <p:cNvSpPr/>
          <p:nvPr/>
        </p:nvSpPr>
        <p:spPr>
          <a:xfrm>
            <a:off x="500063" y="5945196"/>
            <a:ext cx="85725" cy="22225"/>
          </a:xfrm>
          <a:custGeom>
            <a:avLst/>
            <a:gdLst/>
            <a:ahLst/>
            <a:cxnLst/>
            <a:rect l="l" t="t" r="r" b="b"/>
            <a:pathLst>
              <a:path w="85725" h="21589">
                <a:moveTo>
                  <a:pt x="660" y="0"/>
                </a:moveTo>
                <a:lnTo>
                  <a:pt x="0" y="5473"/>
                </a:lnTo>
                <a:lnTo>
                  <a:pt x="85712" y="21361"/>
                </a:lnTo>
                <a:lnTo>
                  <a:pt x="660" y="0"/>
                </a:lnTo>
                <a:close/>
              </a:path>
            </a:pathLst>
          </a:custGeom>
          <a:solidFill>
            <a:srgbClr val="B3C9B5">
              <a:alpha val="39999"/>
            </a:srgbClr>
          </a:solidFill>
        </p:spPr>
        <p:txBody>
          <a:bodyPr lIns="0" tIns="0" rIns="0" bIns="0"/>
          <a:lstStyle/>
          <a:p>
            <a:pPr>
              <a:defRPr/>
            </a:pPr>
            <a:endParaRPr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bk object 19"/>
          <p:cNvSpPr/>
          <p:nvPr/>
        </p:nvSpPr>
        <p:spPr>
          <a:xfrm>
            <a:off x="485775" y="5938838"/>
            <a:ext cx="3651250" cy="919162"/>
          </a:xfrm>
          <a:custGeom>
            <a:avLst/>
            <a:gdLst/>
            <a:ahLst/>
            <a:cxnLst/>
            <a:rect l="l" t="t" r="r" b="b"/>
            <a:pathLst>
              <a:path w="3651885" h="919479">
                <a:moveTo>
                  <a:pt x="0" y="0"/>
                </a:moveTo>
                <a:lnTo>
                  <a:pt x="7924" y="6350"/>
                </a:lnTo>
                <a:lnTo>
                  <a:pt x="2868929" y="918982"/>
                </a:lnTo>
                <a:lnTo>
                  <a:pt x="3651885" y="91898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lIns="0" tIns="0" rIns="0" bIns="0"/>
          <a:lstStyle/>
          <a:p>
            <a:pPr>
              <a:defRPr/>
            </a:pPr>
            <a:endParaRPr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bk object 20"/>
          <p:cNvSpPr/>
          <p:nvPr/>
        </p:nvSpPr>
        <p:spPr>
          <a:xfrm>
            <a:off x="0" y="5789621"/>
            <a:ext cx="3398838" cy="10683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lIns="0" tIns="0" rIns="0" bIns="0"/>
          <a:lstStyle/>
          <a:p>
            <a:pPr>
              <a:defRPr/>
            </a:pPr>
            <a:endParaRPr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bk object 21"/>
          <p:cNvSpPr/>
          <p:nvPr/>
        </p:nvSpPr>
        <p:spPr>
          <a:xfrm>
            <a:off x="0" y="5783271"/>
            <a:ext cx="3373438" cy="107473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lIns="0" tIns="0" rIns="0" bIns="0"/>
          <a:lstStyle/>
          <a:p>
            <a:pPr>
              <a:defRPr/>
            </a:pPr>
            <a:endParaRPr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85791" y="809628"/>
            <a:ext cx="1431925" cy="307777"/>
          </a:xfrm>
        </p:spPr>
        <p:txBody>
          <a:bodyPr/>
          <a:lstStyle>
            <a:lvl1pPr>
              <a:defRPr sz="2000" b="1" i="0">
                <a:solidFill>
                  <a:schemeClr val="tx1"/>
                </a:solidFill>
                <a:latin typeface="Constantia"/>
                <a:cs typeface="Constant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10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ctr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1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algn="l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D7D2920-9622-498F-BE7A-E81FFF9CB197}" type="datetimeFigureOut">
              <a:rPr lang="en-US"/>
              <a:pPr>
                <a:defRPr/>
              </a:pPr>
              <a:t>12/9/2018</a:t>
            </a:fld>
            <a:endParaRPr lang="en-US"/>
          </a:p>
        </p:txBody>
      </p:sp>
      <p:sp>
        <p:nvSpPr>
          <p:cNvPr id="12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8768E01A-40B3-4E5A-A307-BCF274150EDE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623531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91"/>
            <a:ext cx="7772400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8"/>
            <a:ext cx="6400800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D6F2D-6112-4179-937F-0E21CAA973AF}" type="datetimeFigureOut">
              <a:rPr lang="en-US"/>
              <a:pPr>
                <a:defRPr/>
              </a:pPr>
              <a:t>12/9/2018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E0A01-6125-4A04-AC7F-23A89BC6086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9075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lIns="0" tIns="0" rIns="0" bIns="0"/>
          <a:lstStyle/>
          <a:p>
            <a:pPr>
              <a:defRPr/>
            </a:pPr>
            <a:endParaRPr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" name="bk object 17"/>
          <p:cNvSpPr/>
          <p:nvPr/>
        </p:nvSpPr>
        <p:spPr>
          <a:xfrm>
            <a:off x="585788" y="5965837"/>
            <a:ext cx="4811712" cy="892175"/>
          </a:xfrm>
          <a:custGeom>
            <a:avLst/>
            <a:gdLst/>
            <a:ahLst/>
            <a:cxnLst/>
            <a:rect l="l" t="t" r="r" b="b"/>
            <a:pathLst>
              <a:path w="4812030" h="892175">
                <a:moveTo>
                  <a:pt x="0" y="0"/>
                </a:moveTo>
                <a:lnTo>
                  <a:pt x="3550996" y="891702"/>
                </a:lnTo>
                <a:lnTo>
                  <a:pt x="4811725" y="891702"/>
                </a:lnTo>
                <a:lnTo>
                  <a:pt x="0" y="0"/>
                </a:lnTo>
                <a:close/>
              </a:path>
            </a:pathLst>
          </a:custGeom>
          <a:solidFill>
            <a:srgbClr val="B3C9B5">
              <a:alpha val="39999"/>
            </a:srgbClr>
          </a:solidFill>
        </p:spPr>
        <p:txBody>
          <a:bodyPr lIns="0" tIns="0" rIns="0" bIns="0"/>
          <a:lstStyle/>
          <a:p>
            <a:pPr>
              <a:defRPr/>
            </a:pPr>
            <a:endParaRPr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6" name="bk object 18"/>
          <p:cNvSpPr/>
          <p:nvPr/>
        </p:nvSpPr>
        <p:spPr>
          <a:xfrm>
            <a:off x="500063" y="5945200"/>
            <a:ext cx="85725" cy="22225"/>
          </a:xfrm>
          <a:custGeom>
            <a:avLst/>
            <a:gdLst/>
            <a:ahLst/>
            <a:cxnLst/>
            <a:rect l="l" t="t" r="r" b="b"/>
            <a:pathLst>
              <a:path w="85725" h="21589">
                <a:moveTo>
                  <a:pt x="660" y="0"/>
                </a:moveTo>
                <a:lnTo>
                  <a:pt x="0" y="5473"/>
                </a:lnTo>
                <a:lnTo>
                  <a:pt x="85712" y="21361"/>
                </a:lnTo>
                <a:lnTo>
                  <a:pt x="660" y="0"/>
                </a:lnTo>
                <a:close/>
              </a:path>
            </a:pathLst>
          </a:custGeom>
          <a:solidFill>
            <a:srgbClr val="B3C9B5">
              <a:alpha val="39999"/>
            </a:srgbClr>
          </a:solidFill>
        </p:spPr>
        <p:txBody>
          <a:bodyPr lIns="0" tIns="0" rIns="0" bIns="0"/>
          <a:lstStyle/>
          <a:p>
            <a:pPr>
              <a:defRPr/>
            </a:pPr>
            <a:endParaRPr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7" name="bk object 19"/>
          <p:cNvSpPr/>
          <p:nvPr/>
        </p:nvSpPr>
        <p:spPr>
          <a:xfrm>
            <a:off x="485775" y="5938838"/>
            <a:ext cx="3651250" cy="919162"/>
          </a:xfrm>
          <a:custGeom>
            <a:avLst/>
            <a:gdLst/>
            <a:ahLst/>
            <a:cxnLst/>
            <a:rect l="l" t="t" r="r" b="b"/>
            <a:pathLst>
              <a:path w="3651885" h="919479">
                <a:moveTo>
                  <a:pt x="0" y="0"/>
                </a:moveTo>
                <a:lnTo>
                  <a:pt x="7924" y="6350"/>
                </a:lnTo>
                <a:lnTo>
                  <a:pt x="2868929" y="918982"/>
                </a:lnTo>
                <a:lnTo>
                  <a:pt x="3651885" y="91898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lIns="0" tIns="0" rIns="0" bIns="0"/>
          <a:lstStyle/>
          <a:p>
            <a:pPr>
              <a:defRPr/>
            </a:pPr>
            <a:endParaRPr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" name="bk object 20"/>
          <p:cNvSpPr/>
          <p:nvPr/>
        </p:nvSpPr>
        <p:spPr>
          <a:xfrm>
            <a:off x="0" y="5789625"/>
            <a:ext cx="3398838" cy="10683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lIns="0" tIns="0" rIns="0" bIns="0"/>
          <a:lstStyle/>
          <a:p>
            <a:pPr>
              <a:defRPr/>
            </a:pPr>
            <a:endParaRPr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9" name="bk object 21"/>
          <p:cNvSpPr/>
          <p:nvPr/>
        </p:nvSpPr>
        <p:spPr>
          <a:xfrm>
            <a:off x="0" y="5783275"/>
            <a:ext cx="3373438" cy="107473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lIns="0" tIns="0" rIns="0" bIns="0"/>
          <a:lstStyle/>
          <a:p>
            <a:pPr>
              <a:defRPr/>
            </a:pPr>
            <a:endParaRPr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85791" y="809628"/>
            <a:ext cx="1431925" cy="307777"/>
          </a:xfrm>
        </p:spPr>
        <p:txBody>
          <a:bodyPr/>
          <a:lstStyle>
            <a:lvl1pPr>
              <a:defRPr sz="2000" b="1" i="0">
                <a:solidFill>
                  <a:schemeClr val="tx1"/>
                </a:solidFill>
                <a:latin typeface="Constantia"/>
                <a:cs typeface="Constant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10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ctr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1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algn="l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7837B5D-04FE-436B-9AD8-AA60565B0C34}" type="datetimeFigureOut">
              <a:rPr lang="en-US"/>
              <a:pPr>
                <a:defRPr/>
              </a:pPr>
              <a:t>12/9/2018</a:t>
            </a:fld>
            <a:endParaRPr lang="en-US"/>
          </a:p>
        </p:txBody>
      </p:sp>
      <p:sp>
        <p:nvSpPr>
          <p:cNvPr id="12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A1C0C802-2788-48A6-AA23-DFC660964A38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2773274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85791" y="809628"/>
            <a:ext cx="1431925" cy="307777"/>
          </a:xfrm>
        </p:spPr>
        <p:txBody>
          <a:bodyPr/>
          <a:lstStyle>
            <a:lvl1pPr>
              <a:defRPr sz="2000" b="1" i="0">
                <a:solidFill>
                  <a:schemeClr val="tx1"/>
                </a:solidFill>
                <a:latin typeface="Constantia"/>
                <a:cs typeface="Constant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693AB-EB85-47CF-A232-4775795B3EAC}" type="datetimeFigureOut">
              <a:rPr lang="en-US"/>
              <a:pPr>
                <a:defRPr/>
              </a:pPr>
              <a:t>12/9/2018</a:t>
            </a:fld>
            <a:endParaRPr lang="en-US"/>
          </a:p>
        </p:txBody>
      </p:sp>
      <p:sp>
        <p:nvSpPr>
          <p:cNvPr id="7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80D22-954D-4B37-8541-7C1C8C6565D1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770832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85791" y="809628"/>
            <a:ext cx="1431925" cy="307777"/>
          </a:xfrm>
        </p:spPr>
        <p:txBody>
          <a:bodyPr/>
          <a:lstStyle>
            <a:lvl1pPr>
              <a:defRPr sz="2000" b="1" i="0">
                <a:solidFill>
                  <a:schemeClr val="tx1"/>
                </a:solidFill>
                <a:latin typeface="Constantia"/>
                <a:cs typeface="Constantia"/>
              </a:defRPr>
            </a:lvl1pPr>
          </a:lstStyle>
          <a:p>
            <a:endParaRPr/>
          </a:p>
        </p:txBody>
      </p:sp>
      <p:sp>
        <p:nvSpPr>
          <p:cNvPr id="3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DD038-5182-49B2-A7A8-DAA634217D0D}" type="datetimeFigureOut">
              <a:rPr lang="en-US"/>
              <a:pPr>
                <a:defRPr/>
              </a:pPr>
              <a:t>12/9/2018</a:t>
            </a:fld>
            <a:endParaRPr lang="en-US"/>
          </a:p>
        </p:txBody>
      </p:sp>
      <p:sp>
        <p:nvSpPr>
          <p:cNvPr id="5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E55E6-3DB7-46F0-B1B9-AFC7590D6E9F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166619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8B18F-F913-41AC-A709-2E6757B89D45}" type="datetimeFigureOut">
              <a:rPr lang="en-US"/>
              <a:pPr>
                <a:defRPr/>
              </a:pPr>
              <a:t>12/9/2018</a:t>
            </a:fld>
            <a:endParaRPr lang="en-US"/>
          </a:p>
        </p:txBody>
      </p:sp>
      <p:sp>
        <p:nvSpPr>
          <p:cNvPr id="4" name="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36FEB-E95E-4A0D-9A23-E635B2DA0540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91137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12/9/2018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924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6"/>
            <a:ext cx="74295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515" y="2249486"/>
            <a:ext cx="3487337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6" y="2249485"/>
            <a:ext cx="348495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12/9/2018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827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12/9/2018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561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12/9/2018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468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12/9/2018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643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4450881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5541" y="609602"/>
            <a:ext cx="2750018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2249486"/>
            <a:ext cx="4450883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12/9/2018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666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0716" y="0"/>
            <a:ext cx="9040416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59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9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48A87A34-81AB-432B-8DAE-1953F412C126}" type="datetimeFigureOut">
              <a:rPr lang="en-US" dirty="0">
                <a:solidFill>
                  <a:prstClr val="white">
                    <a:tint val="75000"/>
                  </a:prstClr>
                </a:solidFill>
              </a:rPr>
              <a:pPr defTabSz="457200"/>
              <a:t>12/9/2018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6D22F896-40B5-4ADD-8801-0D06FADFA09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1164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18" name="Group 2"/>
          <p:cNvGrpSpPr>
            <a:grpSpLocks/>
          </p:cNvGrpSpPr>
          <p:nvPr/>
        </p:nvGrpSpPr>
        <p:grpSpPr bwMode="auto">
          <a:xfrm>
            <a:off x="0" y="0"/>
            <a:ext cx="9140825" cy="6851650"/>
            <a:chOff x="0" y="0"/>
            <a:chExt cx="5758" cy="4316"/>
          </a:xfrm>
        </p:grpSpPr>
        <p:sp>
          <p:nvSpPr>
            <p:cNvPr id="60419" name="Freeform 3"/>
            <p:cNvSpPr>
              <a:spLocks/>
            </p:cNvSpPr>
            <p:nvPr/>
          </p:nvSpPr>
          <p:spPr bwMode="hidden">
            <a:xfrm>
              <a:off x="1812" y="2811"/>
              <a:ext cx="3946" cy="1505"/>
            </a:xfrm>
            <a:custGeom>
              <a:avLst/>
              <a:gdLst/>
              <a:ahLst/>
              <a:cxnLst>
                <a:cxn ang="0">
                  <a:pos x="149" y="1505"/>
                </a:cxn>
                <a:cxn ang="0">
                  <a:pos x="687" y="1331"/>
                </a:cxn>
                <a:cxn ang="0">
                  <a:pos x="1213" y="1157"/>
                </a:cxn>
                <a:cxn ang="0">
                  <a:pos x="1728" y="977"/>
                </a:cxn>
                <a:cxn ang="0">
                  <a:pos x="2218" y="792"/>
                </a:cxn>
                <a:cxn ang="0">
                  <a:pos x="2457" y="696"/>
                </a:cxn>
                <a:cxn ang="0">
                  <a:pos x="2690" y="606"/>
                </a:cxn>
                <a:cxn ang="0">
                  <a:pos x="2918" y="510"/>
                </a:cxn>
                <a:cxn ang="0">
                  <a:pos x="3139" y="420"/>
                </a:cxn>
                <a:cxn ang="0">
                  <a:pos x="3348" y="324"/>
                </a:cxn>
                <a:cxn ang="0">
                  <a:pos x="3551" y="234"/>
                </a:cxn>
                <a:cxn ang="0">
                  <a:pos x="3749" y="138"/>
                </a:cxn>
                <a:cxn ang="0">
                  <a:pos x="3934" y="48"/>
                </a:cxn>
                <a:cxn ang="0">
                  <a:pos x="3934" y="0"/>
                </a:cxn>
                <a:cxn ang="0">
                  <a:pos x="3743" y="96"/>
                </a:cxn>
                <a:cxn ang="0">
                  <a:pos x="3539" y="192"/>
                </a:cxn>
                <a:cxn ang="0">
                  <a:pos x="3330" y="288"/>
                </a:cxn>
                <a:cxn ang="0">
                  <a:pos x="3115" y="384"/>
                </a:cxn>
                <a:cxn ang="0">
                  <a:pos x="2888" y="480"/>
                </a:cxn>
                <a:cxn ang="0">
                  <a:pos x="2654" y="576"/>
                </a:cxn>
                <a:cxn ang="0">
                  <a:pos x="2409" y="672"/>
                </a:cxn>
                <a:cxn ang="0">
                  <a:pos x="2164" y="768"/>
                </a:cxn>
                <a:cxn ang="0">
                  <a:pos x="1907" y="864"/>
                </a:cxn>
                <a:cxn ang="0">
                  <a:pos x="1650" y="960"/>
                </a:cxn>
                <a:cxn ang="0">
                  <a:pos x="1112" y="1145"/>
                </a:cxn>
                <a:cxn ang="0">
                  <a:pos x="562" y="1331"/>
                </a:cxn>
                <a:cxn ang="0">
                  <a:pos x="0" y="1505"/>
                </a:cxn>
                <a:cxn ang="0">
                  <a:pos x="149" y="1505"/>
                </a:cxn>
                <a:cxn ang="0">
                  <a:pos x="149" y="1505"/>
                </a:cxn>
              </a:cxnLst>
              <a:rect l="0" t="0" r="r" b="b"/>
              <a:pathLst>
                <a:path w="3934" h="1505">
                  <a:moveTo>
                    <a:pt x="149" y="1505"/>
                  </a:moveTo>
                  <a:lnTo>
                    <a:pt x="687" y="1331"/>
                  </a:lnTo>
                  <a:lnTo>
                    <a:pt x="1213" y="1157"/>
                  </a:lnTo>
                  <a:lnTo>
                    <a:pt x="1728" y="977"/>
                  </a:lnTo>
                  <a:lnTo>
                    <a:pt x="2218" y="792"/>
                  </a:lnTo>
                  <a:lnTo>
                    <a:pt x="2457" y="696"/>
                  </a:lnTo>
                  <a:lnTo>
                    <a:pt x="2690" y="606"/>
                  </a:lnTo>
                  <a:lnTo>
                    <a:pt x="2918" y="510"/>
                  </a:lnTo>
                  <a:lnTo>
                    <a:pt x="3139" y="420"/>
                  </a:lnTo>
                  <a:lnTo>
                    <a:pt x="3348" y="324"/>
                  </a:lnTo>
                  <a:lnTo>
                    <a:pt x="3551" y="234"/>
                  </a:lnTo>
                  <a:lnTo>
                    <a:pt x="3749" y="138"/>
                  </a:lnTo>
                  <a:lnTo>
                    <a:pt x="3934" y="48"/>
                  </a:lnTo>
                  <a:lnTo>
                    <a:pt x="3934" y="0"/>
                  </a:lnTo>
                  <a:lnTo>
                    <a:pt x="3743" y="96"/>
                  </a:lnTo>
                  <a:lnTo>
                    <a:pt x="3539" y="192"/>
                  </a:lnTo>
                  <a:lnTo>
                    <a:pt x="3330" y="288"/>
                  </a:lnTo>
                  <a:lnTo>
                    <a:pt x="3115" y="384"/>
                  </a:lnTo>
                  <a:lnTo>
                    <a:pt x="2888" y="480"/>
                  </a:lnTo>
                  <a:lnTo>
                    <a:pt x="2654" y="576"/>
                  </a:lnTo>
                  <a:lnTo>
                    <a:pt x="2409" y="672"/>
                  </a:lnTo>
                  <a:lnTo>
                    <a:pt x="2164" y="768"/>
                  </a:lnTo>
                  <a:lnTo>
                    <a:pt x="1907" y="864"/>
                  </a:lnTo>
                  <a:lnTo>
                    <a:pt x="1650" y="960"/>
                  </a:lnTo>
                  <a:lnTo>
                    <a:pt x="1112" y="1145"/>
                  </a:lnTo>
                  <a:lnTo>
                    <a:pt x="562" y="1331"/>
                  </a:lnTo>
                  <a:lnTo>
                    <a:pt x="0" y="1505"/>
                  </a:lnTo>
                  <a:lnTo>
                    <a:pt x="149" y="1505"/>
                  </a:lnTo>
                  <a:lnTo>
                    <a:pt x="149" y="150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0420" name="Freeform 4"/>
            <p:cNvSpPr>
              <a:spLocks/>
            </p:cNvSpPr>
            <p:nvPr/>
          </p:nvSpPr>
          <p:spPr bwMode="hidden">
            <a:xfrm>
              <a:off x="4025" y="3627"/>
              <a:ext cx="1733" cy="689"/>
            </a:xfrm>
            <a:custGeom>
              <a:avLst/>
              <a:gdLst/>
              <a:ahLst/>
              <a:cxnLst>
                <a:cxn ang="0">
                  <a:pos x="132" y="689"/>
                </a:cxn>
                <a:cxn ang="0">
                  <a:pos x="550" y="527"/>
                </a:cxn>
                <a:cxn ang="0">
                  <a:pos x="963" y="365"/>
                </a:cxn>
                <a:cxn ang="0">
                  <a:pos x="1160" y="287"/>
                </a:cxn>
                <a:cxn ang="0">
                  <a:pos x="1357" y="203"/>
                </a:cxn>
                <a:cxn ang="0">
                  <a:pos x="1549" y="126"/>
                </a:cxn>
                <a:cxn ang="0">
                  <a:pos x="1728" y="48"/>
                </a:cxn>
                <a:cxn ang="0">
                  <a:pos x="1728" y="0"/>
                </a:cxn>
                <a:cxn ang="0">
                  <a:pos x="1531" y="84"/>
                </a:cxn>
                <a:cxn ang="0">
                  <a:pos x="1327" y="167"/>
                </a:cxn>
                <a:cxn ang="0">
                  <a:pos x="1118" y="257"/>
                </a:cxn>
                <a:cxn ang="0">
                  <a:pos x="903" y="341"/>
                </a:cxn>
                <a:cxn ang="0">
                  <a:pos x="454" y="515"/>
                </a:cxn>
                <a:cxn ang="0">
                  <a:pos x="0" y="689"/>
                </a:cxn>
                <a:cxn ang="0">
                  <a:pos x="132" y="689"/>
                </a:cxn>
                <a:cxn ang="0">
                  <a:pos x="132" y="689"/>
                </a:cxn>
              </a:cxnLst>
              <a:rect l="0" t="0" r="r" b="b"/>
              <a:pathLst>
                <a:path w="1728" h="689">
                  <a:moveTo>
                    <a:pt x="132" y="689"/>
                  </a:moveTo>
                  <a:lnTo>
                    <a:pt x="550" y="527"/>
                  </a:lnTo>
                  <a:lnTo>
                    <a:pt x="963" y="365"/>
                  </a:lnTo>
                  <a:lnTo>
                    <a:pt x="1160" y="287"/>
                  </a:lnTo>
                  <a:lnTo>
                    <a:pt x="1357" y="203"/>
                  </a:lnTo>
                  <a:lnTo>
                    <a:pt x="1549" y="126"/>
                  </a:lnTo>
                  <a:lnTo>
                    <a:pt x="1728" y="48"/>
                  </a:lnTo>
                  <a:lnTo>
                    <a:pt x="1728" y="0"/>
                  </a:lnTo>
                  <a:lnTo>
                    <a:pt x="1531" y="84"/>
                  </a:lnTo>
                  <a:lnTo>
                    <a:pt x="1327" y="167"/>
                  </a:lnTo>
                  <a:lnTo>
                    <a:pt x="1118" y="257"/>
                  </a:lnTo>
                  <a:lnTo>
                    <a:pt x="903" y="341"/>
                  </a:lnTo>
                  <a:lnTo>
                    <a:pt x="454" y="515"/>
                  </a:lnTo>
                  <a:lnTo>
                    <a:pt x="0" y="689"/>
                  </a:lnTo>
                  <a:lnTo>
                    <a:pt x="132" y="689"/>
                  </a:lnTo>
                  <a:lnTo>
                    <a:pt x="132" y="68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0421" name="Freeform 5"/>
            <p:cNvSpPr>
              <a:spLocks/>
            </p:cNvSpPr>
            <p:nvPr/>
          </p:nvSpPr>
          <p:spPr bwMode="hidden">
            <a:xfrm>
              <a:off x="0" y="0"/>
              <a:ext cx="5578" cy="3447"/>
            </a:xfrm>
            <a:custGeom>
              <a:avLst/>
              <a:gdLst/>
              <a:ahLst/>
              <a:cxnLst>
                <a:cxn ang="0">
                  <a:pos x="5561" y="929"/>
                </a:cxn>
                <a:cxn ang="0">
                  <a:pos x="5537" y="773"/>
                </a:cxn>
                <a:cxn ang="0">
                  <a:pos x="5453" y="629"/>
                </a:cxn>
                <a:cxn ang="0">
                  <a:pos x="5327" y="492"/>
                </a:cxn>
                <a:cxn ang="0">
                  <a:pos x="5148" y="366"/>
                </a:cxn>
                <a:cxn ang="0">
                  <a:pos x="4921" y="252"/>
                </a:cxn>
                <a:cxn ang="0">
                  <a:pos x="4652" y="144"/>
                </a:cxn>
                <a:cxn ang="0">
                  <a:pos x="4341" y="48"/>
                </a:cxn>
                <a:cxn ang="0">
                  <a:pos x="4000" y="0"/>
                </a:cxn>
                <a:cxn ang="0">
                  <a:pos x="4359" y="90"/>
                </a:cxn>
                <a:cxn ang="0">
                  <a:pos x="4670" y="192"/>
                </a:cxn>
                <a:cxn ang="0">
                  <a:pos x="4933" y="306"/>
                </a:cxn>
                <a:cxn ang="0">
                  <a:pos x="5148" y="426"/>
                </a:cxn>
                <a:cxn ang="0">
                  <a:pos x="5315" y="557"/>
                </a:cxn>
                <a:cxn ang="0">
                  <a:pos x="5429" y="701"/>
                </a:cxn>
                <a:cxn ang="0">
                  <a:pos x="5489" y="851"/>
                </a:cxn>
                <a:cxn ang="0">
                  <a:pos x="5489" y="1013"/>
                </a:cxn>
                <a:cxn ang="0">
                  <a:pos x="5441" y="1163"/>
                </a:cxn>
                <a:cxn ang="0">
                  <a:pos x="5345" y="1319"/>
                </a:cxn>
                <a:cxn ang="0">
                  <a:pos x="5202" y="1475"/>
                </a:cxn>
                <a:cxn ang="0">
                  <a:pos x="5017" y="1630"/>
                </a:cxn>
                <a:cxn ang="0">
                  <a:pos x="4789" y="1786"/>
                </a:cxn>
                <a:cxn ang="0">
                  <a:pos x="4526" y="1948"/>
                </a:cxn>
                <a:cxn ang="0">
                  <a:pos x="4215" y="2104"/>
                </a:cxn>
                <a:cxn ang="0">
                  <a:pos x="3875" y="2260"/>
                </a:cxn>
                <a:cxn ang="0">
                  <a:pos x="3498" y="2416"/>
                </a:cxn>
                <a:cxn ang="0">
                  <a:pos x="3085" y="2566"/>
                </a:cxn>
                <a:cxn ang="0">
                  <a:pos x="2643" y="2715"/>
                </a:cxn>
                <a:cxn ang="0">
                  <a:pos x="2164" y="2865"/>
                </a:cxn>
                <a:cxn ang="0">
                  <a:pos x="1662" y="3009"/>
                </a:cxn>
                <a:cxn ang="0">
                  <a:pos x="1136" y="3147"/>
                </a:cxn>
                <a:cxn ang="0">
                  <a:pos x="580" y="3279"/>
                </a:cxn>
                <a:cxn ang="0">
                  <a:pos x="0" y="3447"/>
                </a:cxn>
                <a:cxn ang="0">
                  <a:pos x="867" y="3249"/>
                </a:cxn>
                <a:cxn ang="0">
                  <a:pos x="1417" y="3105"/>
                </a:cxn>
                <a:cxn ang="0">
                  <a:pos x="1937" y="2961"/>
                </a:cxn>
                <a:cxn ang="0">
                  <a:pos x="2434" y="2817"/>
                </a:cxn>
                <a:cxn ang="0">
                  <a:pos x="2900" y="2668"/>
                </a:cxn>
                <a:cxn ang="0">
                  <a:pos x="3330" y="2512"/>
                </a:cxn>
                <a:cxn ang="0">
                  <a:pos x="3731" y="2356"/>
                </a:cxn>
                <a:cxn ang="0">
                  <a:pos x="4096" y="2200"/>
                </a:cxn>
                <a:cxn ang="0">
                  <a:pos x="4425" y="2038"/>
                </a:cxn>
                <a:cxn ang="0">
                  <a:pos x="4718" y="1876"/>
                </a:cxn>
                <a:cxn ang="0">
                  <a:pos x="4969" y="1720"/>
                </a:cxn>
                <a:cxn ang="0">
                  <a:pos x="5178" y="1559"/>
                </a:cxn>
                <a:cxn ang="0">
                  <a:pos x="5339" y="1397"/>
                </a:cxn>
                <a:cxn ang="0">
                  <a:pos x="5459" y="1241"/>
                </a:cxn>
                <a:cxn ang="0">
                  <a:pos x="5537" y="1085"/>
                </a:cxn>
                <a:cxn ang="0">
                  <a:pos x="5555" y="1007"/>
                </a:cxn>
              </a:cxnLst>
              <a:rect l="0" t="0" r="r" b="b"/>
              <a:pathLst>
                <a:path w="5561" h="3447">
                  <a:moveTo>
                    <a:pt x="5555" y="1007"/>
                  </a:moveTo>
                  <a:lnTo>
                    <a:pt x="5561" y="929"/>
                  </a:lnTo>
                  <a:lnTo>
                    <a:pt x="5555" y="851"/>
                  </a:lnTo>
                  <a:lnTo>
                    <a:pt x="5537" y="773"/>
                  </a:lnTo>
                  <a:lnTo>
                    <a:pt x="5501" y="701"/>
                  </a:lnTo>
                  <a:lnTo>
                    <a:pt x="5453" y="629"/>
                  </a:lnTo>
                  <a:lnTo>
                    <a:pt x="5399" y="563"/>
                  </a:lnTo>
                  <a:lnTo>
                    <a:pt x="5327" y="492"/>
                  </a:lnTo>
                  <a:lnTo>
                    <a:pt x="5244" y="432"/>
                  </a:lnTo>
                  <a:lnTo>
                    <a:pt x="5148" y="366"/>
                  </a:lnTo>
                  <a:lnTo>
                    <a:pt x="5040" y="306"/>
                  </a:lnTo>
                  <a:lnTo>
                    <a:pt x="4921" y="252"/>
                  </a:lnTo>
                  <a:lnTo>
                    <a:pt x="4795" y="198"/>
                  </a:lnTo>
                  <a:lnTo>
                    <a:pt x="4652" y="144"/>
                  </a:lnTo>
                  <a:lnTo>
                    <a:pt x="4502" y="90"/>
                  </a:lnTo>
                  <a:lnTo>
                    <a:pt x="4341" y="48"/>
                  </a:lnTo>
                  <a:lnTo>
                    <a:pt x="4167" y="0"/>
                  </a:lnTo>
                  <a:lnTo>
                    <a:pt x="4000" y="0"/>
                  </a:lnTo>
                  <a:lnTo>
                    <a:pt x="4185" y="42"/>
                  </a:lnTo>
                  <a:lnTo>
                    <a:pt x="4359" y="90"/>
                  </a:lnTo>
                  <a:lnTo>
                    <a:pt x="4520" y="138"/>
                  </a:lnTo>
                  <a:lnTo>
                    <a:pt x="4670" y="192"/>
                  </a:lnTo>
                  <a:lnTo>
                    <a:pt x="4807" y="246"/>
                  </a:lnTo>
                  <a:lnTo>
                    <a:pt x="4933" y="306"/>
                  </a:lnTo>
                  <a:lnTo>
                    <a:pt x="5046" y="366"/>
                  </a:lnTo>
                  <a:lnTo>
                    <a:pt x="5148" y="426"/>
                  </a:lnTo>
                  <a:lnTo>
                    <a:pt x="5238" y="492"/>
                  </a:lnTo>
                  <a:lnTo>
                    <a:pt x="5315" y="557"/>
                  </a:lnTo>
                  <a:lnTo>
                    <a:pt x="5381" y="629"/>
                  </a:lnTo>
                  <a:lnTo>
                    <a:pt x="5429" y="701"/>
                  </a:lnTo>
                  <a:lnTo>
                    <a:pt x="5465" y="779"/>
                  </a:lnTo>
                  <a:lnTo>
                    <a:pt x="5489" y="851"/>
                  </a:lnTo>
                  <a:lnTo>
                    <a:pt x="5495" y="935"/>
                  </a:lnTo>
                  <a:lnTo>
                    <a:pt x="5489" y="1013"/>
                  </a:lnTo>
                  <a:lnTo>
                    <a:pt x="5471" y="1091"/>
                  </a:lnTo>
                  <a:lnTo>
                    <a:pt x="5441" y="1163"/>
                  </a:lnTo>
                  <a:lnTo>
                    <a:pt x="5399" y="1241"/>
                  </a:lnTo>
                  <a:lnTo>
                    <a:pt x="5345" y="1319"/>
                  </a:lnTo>
                  <a:lnTo>
                    <a:pt x="5280" y="1397"/>
                  </a:lnTo>
                  <a:lnTo>
                    <a:pt x="5202" y="1475"/>
                  </a:lnTo>
                  <a:lnTo>
                    <a:pt x="5118" y="1553"/>
                  </a:lnTo>
                  <a:lnTo>
                    <a:pt x="5017" y="1630"/>
                  </a:lnTo>
                  <a:lnTo>
                    <a:pt x="4909" y="1708"/>
                  </a:lnTo>
                  <a:lnTo>
                    <a:pt x="4789" y="1786"/>
                  </a:lnTo>
                  <a:lnTo>
                    <a:pt x="4664" y="1870"/>
                  </a:lnTo>
                  <a:lnTo>
                    <a:pt x="4526" y="1948"/>
                  </a:lnTo>
                  <a:lnTo>
                    <a:pt x="4377" y="2026"/>
                  </a:lnTo>
                  <a:lnTo>
                    <a:pt x="4215" y="2104"/>
                  </a:lnTo>
                  <a:lnTo>
                    <a:pt x="4048" y="2182"/>
                  </a:lnTo>
                  <a:lnTo>
                    <a:pt x="3875" y="2260"/>
                  </a:lnTo>
                  <a:lnTo>
                    <a:pt x="3689" y="2338"/>
                  </a:lnTo>
                  <a:lnTo>
                    <a:pt x="3498" y="2416"/>
                  </a:lnTo>
                  <a:lnTo>
                    <a:pt x="3295" y="2488"/>
                  </a:lnTo>
                  <a:lnTo>
                    <a:pt x="3085" y="2566"/>
                  </a:lnTo>
                  <a:lnTo>
                    <a:pt x="2864" y="2644"/>
                  </a:lnTo>
                  <a:lnTo>
                    <a:pt x="2643" y="2715"/>
                  </a:lnTo>
                  <a:lnTo>
                    <a:pt x="2410" y="2793"/>
                  </a:lnTo>
                  <a:lnTo>
                    <a:pt x="2164" y="2865"/>
                  </a:lnTo>
                  <a:lnTo>
                    <a:pt x="1919" y="2937"/>
                  </a:lnTo>
                  <a:lnTo>
                    <a:pt x="1662" y="3009"/>
                  </a:lnTo>
                  <a:lnTo>
                    <a:pt x="1399" y="3075"/>
                  </a:lnTo>
                  <a:lnTo>
                    <a:pt x="1136" y="3147"/>
                  </a:lnTo>
                  <a:lnTo>
                    <a:pt x="861" y="3213"/>
                  </a:lnTo>
                  <a:lnTo>
                    <a:pt x="580" y="3279"/>
                  </a:lnTo>
                  <a:lnTo>
                    <a:pt x="0" y="3411"/>
                  </a:lnTo>
                  <a:lnTo>
                    <a:pt x="0" y="3447"/>
                  </a:lnTo>
                  <a:lnTo>
                    <a:pt x="586" y="3315"/>
                  </a:lnTo>
                  <a:lnTo>
                    <a:pt x="867" y="3249"/>
                  </a:lnTo>
                  <a:lnTo>
                    <a:pt x="1148" y="3177"/>
                  </a:lnTo>
                  <a:lnTo>
                    <a:pt x="1417" y="3105"/>
                  </a:lnTo>
                  <a:lnTo>
                    <a:pt x="1680" y="3039"/>
                  </a:lnTo>
                  <a:lnTo>
                    <a:pt x="1937" y="2961"/>
                  </a:lnTo>
                  <a:lnTo>
                    <a:pt x="2188" y="2889"/>
                  </a:lnTo>
                  <a:lnTo>
                    <a:pt x="2434" y="2817"/>
                  </a:lnTo>
                  <a:lnTo>
                    <a:pt x="2673" y="2739"/>
                  </a:lnTo>
                  <a:lnTo>
                    <a:pt x="2900" y="2668"/>
                  </a:lnTo>
                  <a:lnTo>
                    <a:pt x="3121" y="2590"/>
                  </a:lnTo>
                  <a:lnTo>
                    <a:pt x="3330" y="2512"/>
                  </a:lnTo>
                  <a:lnTo>
                    <a:pt x="3534" y="2434"/>
                  </a:lnTo>
                  <a:lnTo>
                    <a:pt x="3731" y="2356"/>
                  </a:lnTo>
                  <a:lnTo>
                    <a:pt x="3916" y="2278"/>
                  </a:lnTo>
                  <a:lnTo>
                    <a:pt x="4096" y="2200"/>
                  </a:lnTo>
                  <a:lnTo>
                    <a:pt x="4263" y="2116"/>
                  </a:lnTo>
                  <a:lnTo>
                    <a:pt x="4425" y="2038"/>
                  </a:lnTo>
                  <a:lnTo>
                    <a:pt x="4574" y="1960"/>
                  </a:lnTo>
                  <a:lnTo>
                    <a:pt x="4718" y="1876"/>
                  </a:lnTo>
                  <a:lnTo>
                    <a:pt x="4849" y="1798"/>
                  </a:lnTo>
                  <a:lnTo>
                    <a:pt x="4969" y="1720"/>
                  </a:lnTo>
                  <a:lnTo>
                    <a:pt x="5076" y="1636"/>
                  </a:lnTo>
                  <a:lnTo>
                    <a:pt x="5178" y="1559"/>
                  </a:lnTo>
                  <a:lnTo>
                    <a:pt x="5262" y="1481"/>
                  </a:lnTo>
                  <a:lnTo>
                    <a:pt x="5339" y="1397"/>
                  </a:lnTo>
                  <a:lnTo>
                    <a:pt x="5405" y="1319"/>
                  </a:lnTo>
                  <a:lnTo>
                    <a:pt x="5459" y="1241"/>
                  </a:lnTo>
                  <a:lnTo>
                    <a:pt x="5507" y="1163"/>
                  </a:lnTo>
                  <a:lnTo>
                    <a:pt x="5537" y="1085"/>
                  </a:lnTo>
                  <a:lnTo>
                    <a:pt x="5555" y="1007"/>
                  </a:lnTo>
                  <a:lnTo>
                    <a:pt x="5555" y="100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0422" name="Freeform 6"/>
            <p:cNvSpPr>
              <a:spLocks/>
            </p:cNvSpPr>
            <p:nvPr/>
          </p:nvSpPr>
          <p:spPr bwMode="hidden">
            <a:xfrm>
              <a:off x="4942" y="0"/>
              <a:ext cx="816" cy="276"/>
            </a:xfrm>
            <a:custGeom>
              <a:avLst/>
              <a:gdLst/>
              <a:ahLst/>
              <a:cxnLst>
                <a:cxn ang="0">
                  <a:pos x="813" y="222"/>
                </a:cxn>
                <a:cxn ang="0">
                  <a:pos x="670" y="162"/>
                </a:cxn>
                <a:cxn ang="0">
                  <a:pos x="514" y="108"/>
                </a:cxn>
                <a:cxn ang="0">
                  <a:pos x="347" y="54"/>
                </a:cxn>
                <a:cxn ang="0">
                  <a:pos x="167" y="0"/>
                </a:cxn>
                <a:cxn ang="0">
                  <a:pos x="0" y="0"/>
                </a:cxn>
                <a:cxn ang="0">
                  <a:pos x="227" y="60"/>
                </a:cxn>
                <a:cxn ang="0">
                  <a:pos x="442" y="132"/>
                </a:cxn>
                <a:cxn ang="0">
                  <a:pos x="634" y="204"/>
                </a:cxn>
                <a:cxn ang="0">
                  <a:pos x="813" y="276"/>
                </a:cxn>
                <a:cxn ang="0">
                  <a:pos x="813" y="222"/>
                </a:cxn>
                <a:cxn ang="0">
                  <a:pos x="813" y="222"/>
                </a:cxn>
              </a:cxnLst>
              <a:rect l="0" t="0" r="r" b="b"/>
              <a:pathLst>
                <a:path w="813" h="276">
                  <a:moveTo>
                    <a:pt x="813" y="222"/>
                  </a:moveTo>
                  <a:lnTo>
                    <a:pt x="670" y="162"/>
                  </a:lnTo>
                  <a:lnTo>
                    <a:pt x="514" y="108"/>
                  </a:lnTo>
                  <a:lnTo>
                    <a:pt x="347" y="54"/>
                  </a:lnTo>
                  <a:lnTo>
                    <a:pt x="167" y="0"/>
                  </a:lnTo>
                  <a:lnTo>
                    <a:pt x="0" y="0"/>
                  </a:lnTo>
                  <a:lnTo>
                    <a:pt x="227" y="60"/>
                  </a:lnTo>
                  <a:lnTo>
                    <a:pt x="442" y="132"/>
                  </a:lnTo>
                  <a:lnTo>
                    <a:pt x="634" y="204"/>
                  </a:lnTo>
                  <a:lnTo>
                    <a:pt x="813" y="276"/>
                  </a:lnTo>
                  <a:lnTo>
                    <a:pt x="813" y="222"/>
                  </a:lnTo>
                  <a:lnTo>
                    <a:pt x="813" y="22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0" cmpd="sng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0423" name="Freeform 7"/>
            <p:cNvSpPr>
              <a:spLocks/>
            </p:cNvSpPr>
            <p:nvPr/>
          </p:nvSpPr>
          <p:spPr bwMode="hidden">
            <a:xfrm>
              <a:off x="0" y="1984"/>
              <a:ext cx="5758" cy="2098"/>
            </a:xfrm>
            <a:custGeom>
              <a:avLst/>
              <a:gdLst/>
              <a:ahLst/>
              <a:cxnLst>
                <a:cxn ang="0">
                  <a:pos x="5740" y="0"/>
                </a:cxn>
                <a:cxn ang="0">
                  <a:pos x="5638" y="72"/>
                </a:cxn>
                <a:cxn ang="0">
                  <a:pos x="5537" y="138"/>
                </a:cxn>
                <a:cxn ang="0">
                  <a:pos x="5423" y="210"/>
                </a:cxn>
                <a:cxn ang="0">
                  <a:pos x="5304" y="276"/>
                </a:cxn>
                <a:cxn ang="0">
                  <a:pos x="5052" y="414"/>
                </a:cxn>
                <a:cxn ang="0">
                  <a:pos x="4777" y="552"/>
                </a:cxn>
                <a:cxn ang="0">
                  <a:pos x="4478" y="690"/>
                </a:cxn>
                <a:cxn ang="0">
                  <a:pos x="4162" y="827"/>
                </a:cxn>
                <a:cxn ang="0">
                  <a:pos x="3827" y="959"/>
                </a:cxn>
                <a:cxn ang="0">
                  <a:pos x="3468" y="1091"/>
                </a:cxn>
                <a:cxn ang="0">
                  <a:pos x="3091" y="1223"/>
                </a:cxn>
                <a:cxn ang="0">
                  <a:pos x="2697" y="1355"/>
                </a:cxn>
                <a:cxn ang="0">
                  <a:pos x="2284" y="1481"/>
                </a:cxn>
                <a:cxn ang="0">
                  <a:pos x="1860" y="1601"/>
                </a:cxn>
                <a:cxn ang="0">
                  <a:pos x="1417" y="1721"/>
                </a:cxn>
                <a:cxn ang="0">
                  <a:pos x="957" y="1834"/>
                </a:cxn>
                <a:cxn ang="0">
                  <a:pos x="484" y="1948"/>
                </a:cxn>
                <a:cxn ang="0">
                  <a:pos x="0" y="2056"/>
                </a:cxn>
                <a:cxn ang="0">
                  <a:pos x="0" y="2098"/>
                </a:cxn>
                <a:cxn ang="0">
                  <a:pos x="478" y="1990"/>
                </a:cxn>
                <a:cxn ang="0">
                  <a:pos x="951" y="1882"/>
                </a:cxn>
                <a:cxn ang="0">
                  <a:pos x="1405" y="1763"/>
                </a:cxn>
                <a:cxn ang="0">
                  <a:pos x="1842" y="1649"/>
                </a:cxn>
                <a:cxn ang="0">
                  <a:pos x="2266" y="1523"/>
                </a:cxn>
                <a:cxn ang="0">
                  <a:pos x="2679" y="1397"/>
                </a:cxn>
                <a:cxn ang="0">
                  <a:pos x="3067" y="1271"/>
                </a:cxn>
                <a:cxn ang="0">
                  <a:pos x="3444" y="1139"/>
                </a:cxn>
                <a:cxn ang="0">
                  <a:pos x="3803" y="1007"/>
                </a:cxn>
                <a:cxn ang="0">
                  <a:pos x="4138" y="875"/>
                </a:cxn>
                <a:cxn ang="0">
                  <a:pos x="4460" y="737"/>
                </a:cxn>
                <a:cxn ang="0">
                  <a:pos x="4759" y="600"/>
                </a:cxn>
                <a:cxn ang="0">
                  <a:pos x="5040" y="462"/>
                </a:cxn>
                <a:cxn ang="0">
                  <a:pos x="5292" y="324"/>
                </a:cxn>
                <a:cxn ang="0">
                  <a:pos x="5531" y="186"/>
                </a:cxn>
                <a:cxn ang="0">
                  <a:pos x="5740" y="48"/>
                </a:cxn>
                <a:cxn ang="0">
                  <a:pos x="5740" y="0"/>
                </a:cxn>
                <a:cxn ang="0">
                  <a:pos x="5740" y="0"/>
                </a:cxn>
              </a:cxnLst>
              <a:rect l="0" t="0" r="r" b="b"/>
              <a:pathLst>
                <a:path w="5740" h="2098">
                  <a:moveTo>
                    <a:pt x="5740" y="0"/>
                  </a:moveTo>
                  <a:lnTo>
                    <a:pt x="5638" y="72"/>
                  </a:lnTo>
                  <a:lnTo>
                    <a:pt x="5537" y="138"/>
                  </a:lnTo>
                  <a:lnTo>
                    <a:pt x="5423" y="210"/>
                  </a:lnTo>
                  <a:lnTo>
                    <a:pt x="5304" y="276"/>
                  </a:lnTo>
                  <a:lnTo>
                    <a:pt x="5052" y="414"/>
                  </a:lnTo>
                  <a:lnTo>
                    <a:pt x="4777" y="552"/>
                  </a:lnTo>
                  <a:lnTo>
                    <a:pt x="4478" y="690"/>
                  </a:lnTo>
                  <a:lnTo>
                    <a:pt x="4162" y="827"/>
                  </a:lnTo>
                  <a:lnTo>
                    <a:pt x="3827" y="959"/>
                  </a:lnTo>
                  <a:lnTo>
                    <a:pt x="3468" y="1091"/>
                  </a:lnTo>
                  <a:lnTo>
                    <a:pt x="3091" y="1223"/>
                  </a:lnTo>
                  <a:lnTo>
                    <a:pt x="2697" y="1355"/>
                  </a:lnTo>
                  <a:lnTo>
                    <a:pt x="2284" y="1481"/>
                  </a:lnTo>
                  <a:lnTo>
                    <a:pt x="1860" y="1601"/>
                  </a:lnTo>
                  <a:lnTo>
                    <a:pt x="1417" y="1721"/>
                  </a:lnTo>
                  <a:lnTo>
                    <a:pt x="957" y="1834"/>
                  </a:lnTo>
                  <a:lnTo>
                    <a:pt x="484" y="1948"/>
                  </a:lnTo>
                  <a:lnTo>
                    <a:pt x="0" y="2056"/>
                  </a:lnTo>
                  <a:lnTo>
                    <a:pt x="0" y="2098"/>
                  </a:lnTo>
                  <a:lnTo>
                    <a:pt x="478" y="1990"/>
                  </a:lnTo>
                  <a:lnTo>
                    <a:pt x="951" y="1882"/>
                  </a:lnTo>
                  <a:lnTo>
                    <a:pt x="1405" y="1763"/>
                  </a:lnTo>
                  <a:lnTo>
                    <a:pt x="1842" y="1649"/>
                  </a:lnTo>
                  <a:lnTo>
                    <a:pt x="2266" y="1523"/>
                  </a:lnTo>
                  <a:lnTo>
                    <a:pt x="2679" y="1397"/>
                  </a:lnTo>
                  <a:lnTo>
                    <a:pt x="3067" y="1271"/>
                  </a:lnTo>
                  <a:lnTo>
                    <a:pt x="3444" y="1139"/>
                  </a:lnTo>
                  <a:lnTo>
                    <a:pt x="3803" y="1007"/>
                  </a:lnTo>
                  <a:lnTo>
                    <a:pt x="4138" y="875"/>
                  </a:lnTo>
                  <a:lnTo>
                    <a:pt x="4460" y="737"/>
                  </a:lnTo>
                  <a:lnTo>
                    <a:pt x="4759" y="600"/>
                  </a:lnTo>
                  <a:lnTo>
                    <a:pt x="5040" y="462"/>
                  </a:lnTo>
                  <a:lnTo>
                    <a:pt x="5292" y="324"/>
                  </a:lnTo>
                  <a:lnTo>
                    <a:pt x="5531" y="186"/>
                  </a:lnTo>
                  <a:lnTo>
                    <a:pt x="5740" y="48"/>
                  </a:lnTo>
                  <a:lnTo>
                    <a:pt x="5740" y="0"/>
                  </a:lnTo>
                  <a:lnTo>
                    <a:pt x="574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0424" name="Freeform 8"/>
            <p:cNvSpPr>
              <a:spLocks/>
            </p:cNvSpPr>
            <p:nvPr/>
          </p:nvSpPr>
          <p:spPr bwMode="hidden">
            <a:xfrm>
              <a:off x="0" y="102"/>
              <a:ext cx="1961" cy="1265"/>
            </a:xfrm>
            <a:custGeom>
              <a:avLst/>
              <a:gdLst/>
              <a:ahLst/>
              <a:cxnLst>
                <a:cxn ang="0">
                  <a:pos x="1955" y="485"/>
                </a:cxn>
                <a:cxn ang="0">
                  <a:pos x="1901" y="390"/>
                </a:cxn>
                <a:cxn ang="0">
                  <a:pos x="1770" y="306"/>
                </a:cxn>
                <a:cxn ang="0">
                  <a:pos x="1579" y="228"/>
                </a:cxn>
                <a:cxn ang="0">
                  <a:pos x="1327" y="162"/>
                </a:cxn>
                <a:cxn ang="0">
                  <a:pos x="1010" y="102"/>
                </a:cxn>
                <a:cxn ang="0">
                  <a:pos x="646" y="54"/>
                </a:cxn>
                <a:cxn ang="0">
                  <a:pos x="227" y="18"/>
                </a:cxn>
                <a:cxn ang="0">
                  <a:pos x="0" y="12"/>
                </a:cxn>
                <a:cxn ang="0">
                  <a:pos x="431" y="48"/>
                </a:cxn>
                <a:cxn ang="0">
                  <a:pos x="813" y="90"/>
                </a:cxn>
                <a:cxn ang="0">
                  <a:pos x="1148" y="144"/>
                </a:cxn>
                <a:cxn ang="0">
                  <a:pos x="1423" y="204"/>
                </a:cxn>
                <a:cxn ang="0">
                  <a:pos x="1638" y="276"/>
                </a:cxn>
                <a:cxn ang="0">
                  <a:pos x="1794" y="360"/>
                </a:cxn>
                <a:cxn ang="0">
                  <a:pos x="1883" y="443"/>
                </a:cxn>
                <a:cxn ang="0">
                  <a:pos x="1901" y="539"/>
                </a:cxn>
                <a:cxn ang="0">
                  <a:pos x="1854" y="629"/>
                </a:cxn>
                <a:cxn ang="0">
                  <a:pos x="1746" y="719"/>
                </a:cxn>
                <a:cxn ang="0">
                  <a:pos x="1579" y="809"/>
                </a:cxn>
                <a:cxn ang="0">
                  <a:pos x="1357" y="899"/>
                </a:cxn>
                <a:cxn ang="0">
                  <a:pos x="1088" y="989"/>
                </a:cxn>
                <a:cxn ang="0">
                  <a:pos x="765" y="1073"/>
                </a:cxn>
                <a:cxn ang="0">
                  <a:pos x="407" y="1157"/>
                </a:cxn>
                <a:cxn ang="0">
                  <a:pos x="0" y="1241"/>
                </a:cxn>
                <a:cxn ang="0">
                  <a:pos x="215" y="1223"/>
                </a:cxn>
                <a:cxn ang="0">
                  <a:pos x="610" y="1139"/>
                </a:cxn>
                <a:cxn ang="0">
                  <a:pos x="957" y="1049"/>
                </a:cxn>
                <a:cxn ang="0">
                  <a:pos x="1262" y="959"/>
                </a:cxn>
                <a:cxn ang="0">
                  <a:pos x="1513" y="863"/>
                </a:cxn>
                <a:cxn ang="0">
                  <a:pos x="1716" y="767"/>
                </a:cxn>
                <a:cxn ang="0">
                  <a:pos x="1860" y="677"/>
                </a:cxn>
                <a:cxn ang="0">
                  <a:pos x="1937" y="581"/>
                </a:cxn>
                <a:cxn ang="0">
                  <a:pos x="1955" y="533"/>
                </a:cxn>
              </a:cxnLst>
              <a:rect l="0" t="0" r="r" b="b"/>
              <a:pathLst>
                <a:path w="1955" h="1265">
                  <a:moveTo>
                    <a:pt x="1955" y="533"/>
                  </a:moveTo>
                  <a:lnTo>
                    <a:pt x="1955" y="485"/>
                  </a:lnTo>
                  <a:lnTo>
                    <a:pt x="1937" y="438"/>
                  </a:lnTo>
                  <a:lnTo>
                    <a:pt x="1901" y="390"/>
                  </a:lnTo>
                  <a:lnTo>
                    <a:pt x="1842" y="348"/>
                  </a:lnTo>
                  <a:lnTo>
                    <a:pt x="1770" y="306"/>
                  </a:lnTo>
                  <a:lnTo>
                    <a:pt x="1686" y="270"/>
                  </a:lnTo>
                  <a:lnTo>
                    <a:pt x="1579" y="228"/>
                  </a:lnTo>
                  <a:lnTo>
                    <a:pt x="1459" y="198"/>
                  </a:lnTo>
                  <a:lnTo>
                    <a:pt x="1327" y="162"/>
                  </a:lnTo>
                  <a:lnTo>
                    <a:pt x="1178" y="132"/>
                  </a:lnTo>
                  <a:lnTo>
                    <a:pt x="1010" y="102"/>
                  </a:lnTo>
                  <a:lnTo>
                    <a:pt x="837" y="78"/>
                  </a:lnTo>
                  <a:lnTo>
                    <a:pt x="646" y="54"/>
                  </a:lnTo>
                  <a:lnTo>
                    <a:pt x="442" y="36"/>
                  </a:lnTo>
                  <a:lnTo>
                    <a:pt x="227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1" y="30"/>
                  </a:lnTo>
                  <a:lnTo>
                    <a:pt x="431" y="48"/>
                  </a:lnTo>
                  <a:lnTo>
                    <a:pt x="628" y="66"/>
                  </a:lnTo>
                  <a:lnTo>
                    <a:pt x="813" y="90"/>
                  </a:lnTo>
                  <a:lnTo>
                    <a:pt x="987" y="114"/>
                  </a:lnTo>
                  <a:lnTo>
                    <a:pt x="1148" y="144"/>
                  </a:lnTo>
                  <a:lnTo>
                    <a:pt x="1292" y="174"/>
                  </a:lnTo>
                  <a:lnTo>
                    <a:pt x="1423" y="204"/>
                  </a:lnTo>
                  <a:lnTo>
                    <a:pt x="1537" y="240"/>
                  </a:lnTo>
                  <a:lnTo>
                    <a:pt x="1638" y="276"/>
                  </a:lnTo>
                  <a:lnTo>
                    <a:pt x="1728" y="318"/>
                  </a:lnTo>
                  <a:lnTo>
                    <a:pt x="1794" y="360"/>
                  </a:lnTo>
                  <a:lnTo>
                    <a:pt x="1848" y="402"/>
                  </a:lnTo>
                  <a:lnTo>
                    <a:pt x="1883" y="443"/>
                  </a:lnTo>
                  <a:lnTo>
                    <a:pt x="1901" y="491"/>
                  </a:lnTo>
                  <a:lnTo>
                    <a:pt x="1901" y="539"/>
                  </a:lnTo>
                  <a:lnTo>
                    <a:pt x="1883" y="587"/>
                  </a:lnTo>
                  <a:lnTo>
                    <a:pt x="1854" y="629"/>
                  </a:lnTo>
                  <a:lnTo>
                    <a:pt x="1806" y="677"/>
                  </a:lnTo>
                  <a:lnTo>
                    <a:pt x="1746" y="719"/>
                  </a:lnTo>
                  <a:lnTo>
                    <a:pt x="1668" y="767"/>
                  </a:lnTo>
                  <a:lnTo>
                    <a:pt x="1579" y="809"/>
                  </a:lnTo>
                  <a:lnTo>
                    <a:pt x="1471" y="857"/>
                  </a:lnTo>
                  <a:lnTo>
                    <a:pt x="1357" y="899"/>
                  </a:lnTo>
                  <a:lnTo>
                    <a:pt x="1226" y="941"/>
                  </a:lnTo>
                  <a:lnTo>
                    <a:pt x="1088" y="989"/>
                  </a:lnTo>
                  <a:lnTo>
                    <a:pt x="933" y="1031"/>
                  </a:lnTo>
                  <a:lnTo>
                    <a:pt x="765" y="1073"/>
                  </a:lnTo>
                  <a:lnTo>
                    <a:pt x="592" y="1115"/>
                  </a:lnTo>
                  <a:lnTo>
                    <a:pt x="407" y="1157"/>
                  </a:lnTo>
                  <a:lnTo>
                    <a:pt x="209" y="1199"/>
                  </a:lnTo>
                  <a:lnTo>
                    <a:pt x="0" y="1241"/>
                  </a:lnTo>
                  <a:lnTo>
                    <a:pt x="0" y="1265"/>
                  </a:lnTo>
                  <a:lnTo>
                    <a:pt x="215" y="1223"/>
                  </a:lnTo>
                  <a:lnTo>
                    <a:pt x="413" y="1181"/>
                  </a:lnTo>
                  <a:lnTo>
                    <a:pt x="610" y="1139"/>
                  </a:lnTo>
                  <a:lnTo>
                    <a:pt x="789" y="1091"/>
                  </a:lnTo>
                  <a:lnTo>
                    <a:pt x="957" y="1049"/>
                  </a:lnTo>
                  <a:lnTo>
                    <a:pt x="1118" y="1001"/>
                  </a:lnTo>
                  <a:lnTo>
                    <a:pt x="1262" y="959"/>
                  </a:lnTo>
                  <a:lnTo>
                    <a:pt x="1393" y="911"/>
                  </a:lnTo>
                  <a:lnTo>
                    <a:pt x="1513" y="863"/>
                  </a:lnTo>
                  <a:lnTo>
                    <a:pt x="1620" y="815"/>
                  </a:lnTo>
                  <a:lnTo>
                    <a:pt x="1716" y="767"/>
                  </a:lnTo>
                  <a:lnTo>
                    <a:pt x="1794" y="725"/>
                  </a:lnTo>
                  <a:lnTo>
                    <a:pt x="1860" y="677"/>
                  </a:lnTo>
                  <a:lnTo>
                    <a:pt x="1907" y="629"/>
                  </a:lnTo>
                  <a:lnTo>
                    <a:pt x="1937" y="581"/>
                  </a:lnTo>
                  <a:lnTo>
                    <a:pt x="1955" y="533"/>
                  </a:lnTo>
                  <a:lnTo>
                    <a:pt x="1955" y="53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0425" name="Freeform 9"/>
            <p:cNvSpPr>
              <a:spLocks/>
            </p:cNvSpPr>
            <p:nvPr/>
          </p:nvSpPr>
          <p:spPr bwMode="hidden">
            <a:xfrm>
              <a:off x="0" y="0"/>
              <a:ext cx="4709" cy="2901"/>
            </a:xfrm>
            <a:custGeom>
              <a:avLst/>
              <a:gdLst/>
              <a:ahLst/>
              <a:cxnLst>
                <a:cxn ang="0">
                  <a:pos x="4694" y="797"/>
                </a:cxn>
                <a:cxn ang="0">
                  <a:pos x="4664" y="665"/>
                </a:cxn>
                <a:cxn ang="0">
                  <a:pos x="4586" y="540"/>
                </a:cxn>
                <a:cxn ang="0">
                  <a:pos x="4466" y="426"/>
                </a:cxn>
                <a:cxn ang="0">
                  <a:pos x="4299" y="312"/>
                </a:cxn>
                <a:cxn ang="0">
                  <a:pos x="4084" y="216"/>
                </a:cxn>
                <a:cxn ang="0">
                  <a:pos x="3833" y="120"/>
                </a:cxn>
                <a:cxn ang="0">
                  <a:pos x="3540" y="36"/>
                </a:cxn>
                <a:cxn ang="0">
                  <a:pos x="3205" y="0"/>
                </a:cxn>
                <a:cxn ang="0">
                  <a:pos x="3540" y="78"/>
                </a:cxn>
                <a:cxn ang="0">
                  <a:pos x="3833" y="162"/>
                </a:cxn>
                <a:cxn ang="0">
                  <a:pos x="4084" y="258"/>
                </a:cxn>
                <a:cxn ang="0">
                  <a:pos x="4287" y="366"/>
                </a:cxn>
                <a:cxn ang="0">
                  <a:pos x="4443" y="480"/>
                </a:cxn>
                <a:cxn ang="0">
                  <a:pos x="4550" y="605"/>
                </a:cxn>
                <a:cxn ang="0">
                  <a:pos x="4610" y="737"/>
                </a:cxn>
                <a:cxn ang="0">
                  <a:pos x="4610" y="875"/>
                </a:cxn>
                <a:cxn ang="0">
                  <a:pos x="4568" y="1001"/>
                </a:cxn>
                <a:cxn ang="0">
                  <a:pos x="4490" y="1127"/>
                </a:cxn>
                <a:cxn ang="0">
                  <a:pos x="4371" y="1259"/>
                </a:cxn>
                <a:cxn ang="0">
                  <a:pos x="4215" y="1385"/>
                </a:cxn>
                <a:cxn ang="0">
                  <a:pos x="4024" y="1517"/>
                </a:cxn>
                <a:cxn ang="0">
                  <a:pos x="3803" y="1648"/>
                </a:cxn>
                <a:cxn ang="0">
                  <a:pos x="3546" y="1774"/>
                </a:cxn>
                <a:cxn ang="0">
                  <a:pos x="3259" y="1906"/>
                </a:cxn>
                <a:cxn ang="0">
                  <a:pos x="2942" y="2032"/>
                </a:cxn>
                <a:cxn ang="0">
                  <a:pos x="2595" y="2164"/>
                </a:cxn>
                <a:cxn ang="0">
                  <a:pos x="2224" y="2284"/>
                </a:cxn>
                <a:cxn ang="0">
                  <a:pos x="1824" y="2410"/>
                </a:cxn>
                <a:cxn ang="0">
                  <a:pos x="1399" y="2530"/>
                </a:cxn>
                <a:cxn ang="0">
                  <a:pos x="484" y="2757"/>
                </a:cxn>
                <a:cxn ang="0">
                  <a:pos x="0" y="2901"/>
                </a:cxn>
                <a:cxn ang="0">
                  <a:pos x="969" y="2674"/>
                </a:cxn>
                <a:cxn ang="0">
                  <a:pos x="1638" y="2494"/>
                </a:cxn>
                <a:cxn ang="0">
                  <a:pos x="2057" y="2374"/>
                </a:cxn>
                <a:cxn ang="0">
                  <a:pos x="2451" y="2248"/>
                </a:cxn>
                <a:cxn ang="0">
                  <a:pos x="2816" y="2116"/>
                </a:cxn>
                <a:cxn ang="0">
                  <a:pos x="3151" y="1984"/>
                </a:cxn>
                <a:cxn ang="0">
                  <a:pos x="3462" y="1858"/>
                </a:cxn>
                <a:cxn ang="0">
                  <a:pos x="3737" y="1720"/>
                </a:cxn>
                <a:cxn ang="0">
                  <a:pos x="3982" y="1589"/>
                </a:cxn>
                <a:cxn ang="0">
                  <a:pos x="4191" y="1457"/>
                </a:cxn>
                <a:cxn ang="0">
                  <a:pos x="4371" y="1325"/>
                </a:cxn>
                <a:cxn ang="0">
                  <a:pos x="4508" y="1193"/>
                </a:cxn>
                <a:cxn ang="0">
                  <a:pos x="4610" y="1061"/>
                </a:cxn>
                <a:cxn ang="0">
                  <a:pos x="4670" y="935"/>
                </a:cxn>
                <a:cxn ang="0">
                  <a:pos x="4688" y="869"/>
                </a:cxn>
              </a:cxnLst>
              <a:rect l="0" t="0" r="r" b="b"/>
              <a:pathLst>
                <a:path w="4694" h="2901">
                  <a:moveTo>
                    <a:pt x="4688" y="869"/>
                  </a:moveTo>
                  <a:lnTo>
                    <a:pt x="4694" y="797"/>
                  </a:lnTo>
                  <a:lnTo>
                    <a:pt x="4688" y="731"/>
                  </a:lnTo>
                  <a:lnTo>
                    <a:pt x="4664" y="665"/>
                  </a:lnTo>
                  <a:lnTo>
                    <a:pt x="4634" y="599"/>
                  </a:lnTo>
                  <a:lnTo>
                    <a:pt x="4586" y="540"/>
                  </a:lnTo>
                  <a:lnTo>
                    <a:pt x="4532" y="480"/>
                  </a:lnTo>
                  <a:lnTo>
                    <a:pt x="4466" y="426"/>
                  </a:lnTo>
                  <a:lnTo>
                    <a:pt x="4389" y="366"/>
                  </a:lnTo>
                  <a:lnTo>
                    <a:pt x="4299" y="312"/>
                  </a:lnTo>
                  <a:lnTo>
                    <a:pt x="4197" y="264"/>
                  </a:lnTo>
                  <a:lnTo>
                    <a:pt x="4084" y="216"/>
                  </a:lnTo>
                  <a:lnTo>
                    <a:pt x="3964" y="168"/>
                  </a:lnTo>
                  <a:lnTo>
                    <a:pt x="3833" y="120"/>
                  </a:lnTo>
                  <a:lnTo>
                    <a:pt x="3689" y="78"/>
                  </a:lnTo>
                  <a:lnTo>
                    <a:pt x="3540" y="36"/>
                  </a:lnTo>
                  <a:lnTo>
                    <a:pt x="3378" y="0"/>
                  </a:lnTo>
                  <a:lnTo>
                    <a:pt x="3205" y="0"/>
                  </a:lnTo>
                  <a:lnTo>
                    <a:pt x="3378" y="36"/>
                  </a:lnTo>
                  <a:lnTo>
                    <a:pt x="3540" y="78"/>
                  </a:lnTo>
                  <a:lnTo>
                    <a:pt x="3689" y="120"/>
                  </a:lnTo>
                  <a:lnTo>
                    <a:pt x="3833" y="162"/>
                  </a:lnTo>
                  <a:lnTo>
                    <a:pt x="3964" y="210"/>
                  </a:lnTo>
                  <a:lnTo>
                    <a:pt x="4084" y="258"/>
                  </a:lnTo>
                  <a:lnTo>
                    <a:pt x="4191" y="312"/>
                  </a:lnTo>
                  <a:lnTo>
                    <a:pt x="4287" y="366"/>
                  </a:lnTo>
                  <a:lnTo>
                    <a:pt x="4371" y="420"/>
                  </a:lnTo>
                  <a:lnTo>
                    <a:pt x="4443" y="480"/>
                  </a:lnTo>
                  <a:lnTo>
                    <a:pt x="4502" y="540"/>
                  </a:lnTo>
                  <a:lnTo>
                    <a:pt x="4550" y="605"/>
                  </a:lnTo>
                  <a:lnTo>
                    <a:pt x="4586" y="671"/>
                  </a:lnTo>
                  <a:lnTo>
                    <a:pt x="4610" y="737"/>
                  </a:lnTo>
                  <a:lnTo>
                    <a:pt x="4616" y="803"/>
                  </a:lnTo>
                  <a:lnTo>
                    <a:pt x="4610" y="875"/>
                  </a:lnTo>
                  <a:lnTo>
                    <a:pt x="4592" y="935"/>
                  </a:lnTo>
                  <a:lnTo>
                    <a:pt x="4568" y="1001"/>
                  </a:lnTo>
                  <a:lnTo>
                    <a:pt x="4532" y="1067"/>
                  </a:lnTo>
                  <a:lnTo>
                    <a:pt x="4490" y="1127"/>
                  </a:lnTo>
                  <a:lnTo>
                    <a:pt x="4437" y="1193"/>
                  </a:lnTo>
                  <a:lnTo>
                    <a:pt x="4371" y="1259"/>
                  </a:lnTo>
                  <a:lnTo>
                    <a:pt x="4299" y="1325"/>
                  </a:lnTo>
                  <a:lnTo>
                    <a:pt x="4215" y="1385"/>
                  </a:lnTo>
                  <a:lnTo>
                    <a:pt x="4126" y="1451"/>
                  </a:lnTo>
                  <a:lnTo>
                    <a:pt x="4024" y="1517"/>
                  </a:lnTo>
                  <a:lnTo>
                    <a:pt x="3916" y="1583"/>
                  </a:lnTo>
                  <a:lnTo>
                    <a:pt x="3803" y="1648"/>
                  </a:lnTo>
                  <a:lnTo>
                    <a:pt x="3677" y="1714"/>
                  </a:lnTo>
                  <a:lnTo>
                    <a:pt x="3546" y="1774"/>
                  </a:lnTo>
                  <a:lnTo>
                    <a:pt x="3408" y="1840"/>
                  </a:lnTo>
                  <a:lnTo>
                    <a:pt x="3259" y="1906"/>
                  </a:lnTo>
                  <a:lnTo>
                    <a:pt x="3103" y="1972"/>
                  </a:lnTo>
                  <a:lnTo>
                    <a:pt x="2942" y="2032"/>
                  </a:lnTo>
                  <a:lnTo>
                    <a:pt x="2768" y="2098"/>
                  </a:lnTo>
                  <a:lnTo>
                    <a:pt x="2595" y="2164"/>
                  </a:lnTo>
                  <a:lnTo>
                    <a:pt x="2410" y="2224"/>
                  </a:lnTo>
                  <a:lnTo>
                    <a:pt x="2224" y="2284"/>
                  </a:lnTo>
                  <a:lnTo>
                    <a:pt x="2027" y="2350"/>
                  </a:lnTo>
                  <a:lnTo>
                    <a:pt x="1824" y="2410"/>
                  </a:lnTo>
                  <a:lnTo>
                    <a:pt x="1614" y="2470"/>
                  </a:lnTo>
                  <a:lnTo>
                    <a:pt x="1399" y="2530"/>
                  </a:lnTo>
                  <a:lnTo>
                    <a:pt x="957" y="2644"/>
                  </a:lnTo>
                  <a:lnTo>
                    <a:pt x="484" y="2757"/>
                  </a:lnTo>
                  <a:lnTo>
                    <a:pt x="0" y="2865"/>
                  </a:lnTo>
                  <a:lnTo>
                    <a:pt x="0" y="2901"/>
                  </a:lnTo>
                  <a:lnTo>
                    <a:pt x="496" y="2787"/>
                  </a:lnTo>
                  <a:lnTo>
                    <a:pt x="969" y="2674"/>
                  </a:lnTo>
                  <a:lnTo>
                    <a:pt x="1423" y="2554"/>
                  </a:lnTo>
                  <a:lnTo>
                    <a:pt x="1638" y="2494"/>
                  </a:lnTo>
                  <a:lnTo>
                    <a:pt x="1854" y="2434"/>
                  </a:lnTo>
                  <a:lnTo>
                    <a:pt x="2057" y="2374"/>
                  </a:lnTo>
                  <a:lnTo>
                    <a:pt x="2254" y="2308"/>
                  </a:lnTo>
                  <a:lnTo>
                    <a:pt x="2451" y="2248"/>
                  </a:lnTo>
                  <a:lnTo>
                    <a:pt x="2637" y="2182"/>
                  </a:lnTo>
                  <a:lnTo>
                    <a:pt x="2816" y="2116"/>
                  </a:lnTo>
                  <a:lnTo>
                    <a:pt x="2990" y="2050"/>
                  </a:lnTo>
                  <a:lnTo>
                    <a:pt x="3151" y="1984"/>
                  </a:lnTo>
                  <a:lnTo>
                    <a:pt x="3312" y="1924"/>
                  </a:lnTo>
                  <a:lnTo>
                    <a:pt x="3462" y="1858"/>
                  </a:lnTo>
                  <a:lnTo>
                    <a:pt x="3605" y="1792"/>
                  </a:lnTo>
                  <a:lnTo>
                    <a:pt x="3737" y="1720"/>
                  </a:lnTo>
                  <a:lnTo>
                    <a:pt x="3863" y="1654"/>
                  </a:lnTo>
                  <a:lnTo>
                    <a:pt x="3982" y="1589"/>
                  </a:lnTo>
                  <a:lnTo>
                    <a:pt x="4090" y="1523"/>
                  </a:lnTo>
                  <a:lnTo>
                    <a:pt x="4191" y="1457"/>
                  </a:lnTo>
                  <a:lnTo>
                    <a:pt x="4287" y="1391"/>
                  </a:lnTo>
                  <a:lnTo>
                    <a:pt x="4371" y="1325"/>
                  </a:lnTo>
                  <a:lnTo>
                    <a:pt x="4443" y="1259"/>
                  </a:lnTo>
                  <a:lnTo>
                    <a:pt x="4508" y="1193"/>
                  </a:lnTo>
                  <a:lnTo>
                    <a:pt x="4562" y="1127"/>
                  </a:lnTo>
                  <a:lnTo>
                    <a:pt x="4610" y="1061"/>
                  </a:lnTo>
                  <a:lnTo>
                    <a:pt x="4646" y="995"/>
                  </a:lnTo>
                  <a:lnTo>
                    <a:pt x="4670" y="935"/>
                  </a:lnTo>
                  <a:lnTo>
                    <a:pt x="4688" y="869"/>
                  </a:lnTo>
                  <a:lnTo>
                    <a:pt x="4688" y="86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0426" name="Freeform 10"/>
            <p:cNvSpPr>
              <a:spLocks/>
            </p:cNvSpPr>
            <p:nvPr/>
          </p:nvSpPr>
          <p:spPr bwMode="hidden">
            <a:xfrm>
              <a:off x="0" y="0"/>
              <a:ext cx="3773" cy="2356"/>
            </a:xfrm>
            <a:custGeom>
              <a:avLst/>
              <a:gdLst/>
              <a:ahLst/>
              <a:cxnLst>
                <a:cxn ang="0">
                  <a:pos x="3761" y="719"/>
                </a:cxn>
                <a:cxn ang="0">
                  <a:pos x="3731" y="599"/>
                </a:cxn>
                <a:cxn ang="0">
                  <a:pos x="3653" y="486"/>
                </a:cxn>
                <a:cxn ang="0">
                  <a:pos x="3522" y="378"/>
                </a:cxn>
                <a:cxn ang="0">
                  <a:pos x="3348" y="282"/>
                </a:cxn>
                <a:cxn ang="0">
                  <a:pos x="3127" y="192"/>
                </a:cxn>
                <a:cxn ang="0">
                  <a:pos x="2864" y="108"/>
                </a:cxn>
                <a:cxn ang="0">
                  <a:pos x="2559" y="36"/>
                </a:cxn>
                <a:cxn ang="0">
                  <a:pos x="2230" y="0"/>
                </a:cxn>
                <a:cxn ang="0">
                  <a:pos x="2577" y="72"/>
                </a:cxn>
                <a:cxn ang="0">
                  <a:pos x="2876" y="150"/>
                </a:cxn>
                <a:cxn ang="0">
                  <a:pos x="3139" y="234"/>
                </a:cxn>
                <a:cxn ang="0">
                  <a:pos x="3348" y="330"/>
                </a:cxn>
                <a:cxn ang="0">
                  <a:pos x="3516" y="432"/>
                </a:cxn>
                <a:cxn ang="0">
                  <a:pos x="3623" y="545"/>
                </a:cxn>
                <a:cxn ang="0">
                  <a:pos x="3683" y="665"/>
                </a:cxn>
                <a:cxn ang="0">
                  <a:pos x="3689" y="791"/>
                </a:cxn>
                <a:cxn ang="0">
                  <a:pos x="3653" y="887"/>
                </a:cxn>
                <a:cxn ang="0">
                  <a:pos x="3593" y="989"/>
                </a:cxn>
                <a:cxn ang="0">
                  <a:pos x="3498" y="1091"/>
                </a:cxn>
                <a:cxn ang="0">
                  <a:pos x="3372" y="1187"/>
                </a:cxn>
                <a:cxn ang="0">
                  <a:pos x="3223" y="1289"/>
                </a:cxn>
                <a:cxn ang="0">
                  <a:pos x="3043" y="1391"/>
                </a:cxn>
                <a:cxn ang="0">
                  <a:pos x="2834" y="1493"/>
                </a:cxn>
                <a:cxn ang="0">
                  <a:pos x="2607" y="1589"/>
                </a:cxn>
                <a:cxn ang="0">
                  <a:pos x="2075" y="1786"/>
                </a:cxn>
                <a:cxn ang="0">
                  <a:pos x="1459" y="1972"/>
                </a:cxn>
                <a:cxn ang="0">
                  <a:pos x="765" y="2158"/>
                </a:cxn>
                <a:cxn ang="0">
                  <a:pos x="0" y="2326"/>
                </a:cxn>
                <a:cxn ang="0">
                  <a:pos x="401" y="2272"/>
                </a:cxn>
                <a:cxn ang="0">
                  <a:pos x="1142" y="2092"/>
                </a:cxn>
                <a:cxn ang="0">
                  <a:pos x="1812" y="1900"/>
                </a:cxn>
                <a:cxn ang="0">
                  <a:pos x="2392" y="1702"/>
                </a:cxn>
                <a:cxn ang="0">
                  <a:pos x="2649" y="1607"/>
                </a:cxn>
                <a:cxn ang="0">
                  <a:pos x="2882" y="1505"/>
                </a:cxn>
                <a:cxn ang="0">
                  <a:pos x="3091" y="1403"/>
                </a:cxn>
                <a:cxn ang="0">
                  <a:pos x="3277" y="1301"/>
                </a:cxn>
                <a:cxn ang="0">
                  <a:pos x="3432" y="1193"/>
                </a:cxn>
                <a:cxn ang="0">
                  <a:pos x="3558" y="1091"/>
                </a:cxn>
                <a:cxn ang="0">
                  <a:pos x="3653" y="989"/>
                </a:cxn>
                <a:cxn ang="0">
                  <a:pos x="3719" y="887"/>
                </a:cxn>
                <a:cxn ang="0">
                  <a:pos x="3755" y="785"/>
                </a:cxn>
              </a:cxnLst>
              <a:rect l="0" t="0" r="r" b="b"/>
              <a:pathLst>
                <a:path w="3761" h="2356">
                  <a:moveTo>
                    <a:pt x="3755" y="785"/>
                  </a:moveTo>
                  <a:lnTo>
                    <a:pt x="3761" y="719"/>
                  </a:lnTo>
                  <a:lnTo>
                    <a:pt x="3755" y="659"/>
                  </a:lnTo>
                  <a:lnTo>
                    <a:pt x="3731" y="599"/>
                  </a:lnTo>
                  <a:lnTo>
                    <a:pt x="3701" y="545"/>
                  </a:lnTo>
                  <a:lnTo>
                    <a:pt x="3653" y="486"/>
                  </a:lnTo>
                  <a:lnTo>
                    <a:pt x="3593" y="432"/>
                  </a:lnTo>
                  <a:lnTo>
                    <a:pt x="3522" y="378"/>
                  </a:lnTo>
                  <a:lnTo>
                    <a:pt x="3444" y="330"/>
                  </a:lnTo>
                  <a:lnTo>
                    <a:pt x="3348" y="282"/>
                  </a:lnTo>
                  <a:lnTo>
                    <a:pt x="3241" y="234"/>
                  </a:lnTo>
                  <a:lnTo>
                    <a:pt x="3127" y="192"/>
                  </a:lnTo>
                  <a:lnTo>
                    <a:pt x="3002" y="150"/>
                  </a:lnTo>
                  <a:lnTo>
                    <a:pt x="2864" y="108"/>
                  </a:lnTo>
                  <a:lnTo>
                    <a:pt x="2715" y="72"/>
                  </a:lnTo>
                  <a:lnTo>
                    <a:pt x="2559" y="36"/>
                  </a:lnTo>
                  <a:lnTo>
                    <a:pt x="2392" y="0"/>
                  </a:lnTo>
                  <a:lnTo>
                    <a:pt x="2230" y="0"/>
                  </a:lnTo>
                  <a:lnTo>
                    <a:pt x="2410" y="36"/>
                  </a:lnTo>
                  <a:lnTo>
                    <a:pt x="2577" y="72"/>
                  </a:lnTo>
                  <a:lnTo>
                    <a:pt x="2732" y="108"/>
                  </a:lnTo>
                  <a:lnTo>
                    <a:pt x="2876" y="150"/>
                  </a:lnTo>
                  <a:lnTo>
                    <a:pt x="3014" y="192"/>
                  </a:lnTo>
                  <a:lnTo>
                    <a:pt x="3139" y="234"/>
                  </a:lnTo>
                  <a:lnTo>
                    <a:pt x="3253" y="282"/>
                  </a:lnTo>
                  <a:lnTo>
                    <a:pt x="3348" y="330"/>
                  </a:lnTo>
                  <a:lnTo>
                    <a:pt x="3438" y="384"/>
                  </a:lnTo>
                  <a:lnTo>
                    <a:pt x="3516" y="432"/>
                  </a:lnTo>
                  <a:lnTo>
                    <a:pt x="3576" y="492"/>
                  </a:lnTo>
                  <a:lnTo>
                    <a:pt x="3623" y="545"/>
                  </a:lnTo>
                  <a:lnTo>
                    <a:pt x="3665" y="605"/>
                  </a:lnTo>
                  <a:lnTo>
                    <a:pt x="3683" y="665"/>
                  </a:lnTo>
                  <a:lnTo>
                    <a:pt x="3695" y="725"/>
                  </a:lnTo>
                  <a:lnTo>
                    <a:pt x="3689" y="791"/>
                  </a:lnTo>
                  <a:lnTo>
                    <a:pt x="3677" y="839"/>
                  </a:lnTo>
                  <a:lnTo>
                    <a:pt x="3653" y="887"/>
                  </a:lnTo>
                  <a:lnTo>
                    <a:pt x="3629" y="941"/>
                  </a:lnTo>
                  <a:lnTo>
                    <a:pt x="3593" y="989"/>
                  </a:lnTo>
                  <a:lnTo>
                    <a:pt x="3546" y="1037"/>
                  </a:lnTo>
                  <a:lnTo>
                    <a:pt x="3498" y="1091"/>
                  </a:lnTo>
                  <a:lnTo>
                    <a:pt x="3438" y="1139"/>
                  </a:lnTo>
                  <a:lnTo>
                    <a:pt x="3372" y="1187"/>
                  </a:lnTo>
                  <a:lnTo>
                    <a:pt x="3301" y="1241"/>
                  </a:lnTo>
                  <a:lnTo>
                    <a:pt x="3223" y="1289"/>
                  </a:lnTo>
                  <a:lnTo>
                    <a:pt x="3133" y="1343"/>
                  </a:lnTo>
                  <a:lnTo>
                    <a:pt x="3043" y="1391"/>
                  </a:lnTo>
                  <a:lnTo>
                    <a:pt x="2942" y="1439"/>
                  </a:lnTo>
                  <a:lnTo>
                    <a:pt x="2834" y="1493"/>
                  </a:lnTo>
                  <a:lnTo>
                    <a:pt x="2727" y="1541"/>
                  </a:lnTo>
                  <a:lnTo>
                    <a:pt x="2607" y="1589"/>
                  </a:lnTo>
                  <a:lnTo>
                    <a:pt x="2356" y="1690"/>
                  </a:lnTo>
                  <a:lnTo>
                    <a:pt x="2075" y="1786"/>
                  </a:lnTo>
                  <a:lnTo>
                    <a:pt x="1782" y="1882"/>
                  </a:lnTo>
                  <a:lnTo>
                    <a:pt x="1459" y="1972"/>
                  </a:lnTo>
                  <a:lnTo>
                    <a:pt x="1124" y="2068"/>
                  </a:lnTo>
                  <a:lnTo>
                    <a:pt x="765" y="2158"/>
                  </a:lnTo>
                  <a:lnTo>
                    <a:pt x="389" y="2242"/>
                  </a:lnTo>
                  <a:lnTo>
                    <a:pt x="0" y="2326"/>
                  </a:lnTo>
                  <a:lnTo>
                    <a:pt x="0" y="2356"/>
                  </a:lnTo>
                  <a:lnTo>
                    <a:pt x="401" y="2272"/>
                  </a:lnTo>
                  <a:lnTo>
                    <a:pt x="777" y="2182"/>
                  </a:lnTo>
                  <a:lnTo>
                    <a:pt x="1142" y="2092"/>
                  </a:lnTo>
                  <a:lnTo>
                    <a:pt x="1483" y="1996"/>
                  </a:lnTo>
                  <a:lnTo>
                    <a:pt x="1812" y="1900"/>
                  </a:lnTo>
                  <a:lnTo>
                    <a:pt x="2111" y="1804"/>
                  </a:lnTo>
                  <a:lnTo>
                    <a:pt x="2392" y="1702"/>
                  </a:lnTo>
                  <a:lnTo>
                    <a:pt x="2523" y="1654"/>
                  </a:lnTo>
                  <a:lnTo>
                    <a:pt x="2649" y="1607"/>
                  </a:lnTo>
                  <a:lnTo>
                    <a:pt x="2768" y="1553"/>
                  </a:lnTo>
                  <a:lnTo>
                    <a:pt x="2882" y="1505"/>
                  </a:lnTo>
                  <a:lnTo>
                    <a:pt x="2990" y="1451"/>
                  </a:lnTo>
                  <a:lnTo>
                    <a:pt x="3091" y="1403"/>
                  </a:lnTo>
                  <a:lnTo>
                    <a:pt x="3187" y="1349"/>
                  </a:lnTo>
                  <a:lnTo>
                    <a:pt x="3277" y="1301"/>
                  </a:lnTo>
                  <a:lnTo>
                    <a:pt x="3354" y="1247"/>
                  </a:lnTo>
                  <a:lnTo>
                    <a:pt x="3432" y="1193"/>
                  </a:lnTo>
                  <a:lnTo>
                    <a:pt x="3498" y="1145"/>
                  </a:lnTo>
                  <a:lnTo>
                    <a:pt x="3558" y="1091"/>
                  </a:lnTo>
                  <a:lnTo>
                    <a:pt x="3611" y="1043"/>
                  </a:lnTo>
                  <a:lnTo>
                    <a:pt x="3653" y="989"/>
                  </a:lnTo>
                  <a:lnTo>
                    <a:pt x="3689" y="941"/>
                  </a:lnTo>
                  <a:lnTo>
                    <a:pt x="3719" y="887"/>
                  </a:lnTo>
                  <a:lnTo>
                    <a:pt x="3743" y="833"/>
                  </a:lnTo>
                  <a:lnTo>
                    <a:pt x="3755" y="785"/>
                  </a:lnTo>
                  <a:lnTo>
                    <a:pt x="3755" y="78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0427" name="Freeform 11"/>
            <p:cNvSpPr>
              <a:spLocks/>
            </p:cNvSpPr>
            <p:nvPr/>
          </p:nvSpPr>
          <p:spPr bwMode="hidden">
            <a:xfrm>
              <a:off x="0" y="0"/>
              <a:ext cx="2933" cy="1846"/>
            </a:xfrm>
            <a:custGeom>
              <a:avLst/>
              <a:gdLst/>
              <a:ahLst/>
              <a:cxnLst>
                <a:cxn ang="0">
                  <a:pos x="2924" y="647"/>
                </a:cxn>
                <a:cxn ang="0">
                  <a:pos x="2876" y="528"/>
                </a:cxn>
                <a:cxn ang="0">
                  <a:pos x="2750" y="414"/>
                </a:cxn>
                <a:cxn ang="0">
                  <a:pos x="2559" y="318"/>
                </a:cxn>
                <a:cxn ang="0">
                  <a:pos x="2302" y="228"/>
                </a:cxn>
                <a:cxn ang="0">
                  <a:pos x="1985" y="150"/>
                </a:cxn>
                <a:cxn ang="0">
                  <a:pos x="1608" y="78"/>
                </a:cxn>
                <a:cxn ang="0">
                  <a:pos x="1178" y="24"/>
                </a:cxn>
                <a:cxn ang="0">
                  <a:pos x="694" y="0"/>
                </a:cxn>
                <a:cxn ang="0">
                  <a:pos x="1190" y="48"/>
                </a:cxn>
                <a:cxn ang="0">
                  <a:pos x="1626" y="108"/>
                </a:cxn>
                <a:cxn ang="0">
                  <a:pos x="2009" y="180"/>
                </a:cxn>
                <a:cxn ang="0">
                  <a:pos x="2326" y="264"/>
                </a:cxn>
                <a:cxn ang="0">
                  <a:pos x="2571" y="360"/>
                </a:cxn>
                <a:cxn ang="0">
                  <a:pos x="2750" y="468"/>
                </a:cxn>
                <a:cxn ang="0">
                  <a:pos x="2846" y="587"/>
                </a:cxn>
                <a:cxn ang="0">
                  <a:pos x="2864" y="713"/>
                </a:cxn>
                <a:cxn ang="0">
                  <a:pos x="2840" y="785"/>
                </a:cxn>
                <a:cxn ang="0">
                  <a:pos x="2792" y="857"/>
                </a:cxn>
                <a:cxn ang="0">
                  <a:pos x="2625" y="1001"/>
                </a:cxn>
                <a:cxn ang="0">
                  <a:pos x="2368" y="1145"/>
                </a:cxn>
                <a:cxn ang="0">
                  <a:pos x="2033" y="1289"/>
                </a:cxn>
                <a:cxn ang="0">
                  <a:pos x="1626" y="1433"/>
                </a:cxn>
                <a:cxn ang="0">
                  <a:pos x="1142" y="1571"/>
                </a:cxn>
                <a:cxn ang="0">
                  <a:pos x="604" y="1702"/>
                </a:cxn>
                <a:cxn ang="0">
                  <a:pos x="0" y="1828"/>
                </a:cxn>
                <a:cxn ang="0">
                  <a:pos x="311" y="1780"/>
                </a:cxn>
                <a:cxn ang="0">
                  <a:pos x="897" y="1648"/>
                </a:cxn>
                <a:cxn ang="0">
                  <a:pos x="1417" y="1511"/>
                </a:cxn>
                <a:cxn ang="0">
                  <a:pos x="1871" y="1367"/>
                </a:cxn>
                <a:cxn ang="0">
                  <a:pos x="2254" y="1223"/>
                </a:cxn>
                <a:cxn ang="0">
                  <a:pos x="2559" y="1079"/>
                </a:cxn>
                <a:cxn ang="0">
                  <a:pos x="2774" y="929"/>
                </a:cxn>
                <a:cxn ang="0">
                  <a:pos x="2876" y="815"/>
                </a:cxn>
                <a:cxn ang="0">
                  <a:pos x="2912" y="743"/>
                </a:cxn>
                <a:cxn ang="0">
                  <a:pos x="2924" y="707"/>
                </a:cxn>
              </a:cxnLst>
              <a:rect l="0" t="0" r="r" b="b"/>
              <a:pathLst>
                <a:path w="2924" h="1846">
                  <a:moveTo>
                    <a:pt x="2924" y="707"/>
                  </a:moveTo>
                  <a:lnTo>
                    <a:pt x="2924" y="647"/>
                  </a:lnTo>
                  <a:lnTo>
                    <a:pt x="2912" y="581"/>
                  </a:lnTo>
                  <a:lnTo>
                    <a:pt x="2876" y="528"/>
                  </a:lnTo>
                  <a:lnTo>
                    <a:pt x="2822" y="468"/>
                  </a:lnTo>
                  <a:lnTo>
                    <a:pt x="2750" y="414"/>
                  </a:lnTo>
                  <a:lnTo>
                    <a:pt x="2667" y="366"/>
                  </a:lnTo>
                  <a:lnTo>
                    <a:pt x="2559" y="318"/>
                  </a:lnTo>
                  <a:lnTo>
                    <a:pt x="2440" y="270"/>
                  </a:lnTo>
                  <a:lnTo>
                    <a:pt x="2302" y="228"/>
                  </a:lnTo>
                  <a:lnTo>
                    <a:pt x="2153" y="186"/>
                  </a:lnTo>
                  <a:lnTo>
                    <a:pt x="1985" y="150"/>
                  </a:lnTo>
                  <a:lnTo>
                    <a:pt x="1806" y="114"/>
                  </a:lnTo>
                  <a:lnTo>
                    <a:pt x="1608" y="78"/>
                  </a:lnTo>
                  <a:lnTo>
                    <a:pt x="1399" y="54"/>
                  </a:lnTo>
                  <a:lnTo>
                    <a:pt x="1178" y="24"/>
                  </a:lnTo>
                  <a:lnTo>
                    <a:pt x="945" y="0"/>
                  </a:lnTo>
                  <a:lnTo>
                    <a:pt x="694" y="0"/>
                  </a:lnTo>
                  <a:lnTo>
                    <a:pt x="945" y="24"/>
                  </a:lnTo>
                  <a:lnTo>
                    <a:pt x="1190" y="48"/>
                  </a:lnTo>
                  <a:lnTo>
                    <a:pt x="1417" y="78"/>
                  </a:lnTo>
                  <a:lnTo>
                    <a:pt x="1626" y="108"/>
                  </a:lnTo>
                  <a:lnTo>
                    <a:pt x="1824" y="144"/>
                  </a:lnTo>
                  <a:lnTo>
                    <a:pt x="2009" y="180"/>
                  </a:lnTo>
                  <a:lnTo>
                    <a:pt x="2176" y="222"/>
                  </a:lnTo>
                  <a:lnTo>
                    <a:pt x="2326" y="264"/>
                  </a:lnTo>
                  <a:lnTo>
                    <a:pt x="2457" y="312"/>
                  </a:lnTo>
                  <a:lnTo>
                    <a:pt x="2571" y="360"/>
                  </a:lnTo>
                  <a:lnTo>
                    <a:pt x="2667" y="414"/>
                  </a:lnTo>
                  <a:lnTo>
                    <a:pt x="2750" y="468"/>
                  </a:lnTo>
                  <a:lnTo>
                    <a:pt x="2804" y="528"/>
                  </a:lnTo>
                  <a:lnTo>
                    <a:pt x="2846" y="587"/>
                  </a:lnTo>
                  <a:lnTo>
                    <a:pt x="2864" y="647"/>
                  </a:lnTo>
                  <a:lnTo>
                    <a:pt x="2864" y="713"/>
                  </a:lnTo>
                  <a:lnTo>
                    <a:pt x="2852" y="749"/>
                  </a:lnTo>
                  <a:lnTo>
                    <a:pt x="2840" y="785"/>
                  </a:lnTo>
                  <a:lnTo>
                    <a:pt x="2816" y="821"/>
                  </a:lnTo>
                  <a:lnTo>
                    <a:pt x="2792" y="857"/>
                  </a:lnTo>
                  <a:lnTo>
                    <a:pt x="2721" y="929"/>
                  </a:lnTo>
                  <a:lnTo>
                    <a:pt x="2625" y="1001"/>
                  </a:lnTo>
                  <a:lnTo>
                    <a:pt x="2505" y="1073"/>
                  </a:lnTo>
                  <a:lnTo>
                    <a:pt x="2368" y="1145"/>
                  </a:lnTo>
                  <a:lnTo>
                    <a:pt x="2212" y="1217"/>
                  </a:lnTo>
                  <a:lnTo>
                    <a:pt x="2033" y="1289"/>
                  </a:lnTo>
                  <a:lnTo>
                    <a:pt x="1842" y="1361"/>
                  </a:lnTo>
                  <a:lnTo>
                    <a:pt x="1626" y="1433"/>
                  </a:lnTo>
                  <a:lnTo>
                    <a:pt x="1393" y="1499"/>
                  </a:lnTo>
                  <a:lnTo>
                    <a:pt x="1142" y="1571"/>
                  </a:lnTo>
                  <a:lnTo>
                    <a:pt x="879" y="1636"/>
                  </a:lnTo>
                  <a:lnTo>
                    <a:pt x="604" y="1702"/>
                  </a:lnTo>
                  <a:lnTo>
                    <a:pt x="305" y="1768"/>
                  </a:lnTo>
                  <a:lnTo>
                    <a:pt x="0" y="1828"/>
                  </a:lnTo>
                  <a:lnTo>
                    <a:pt x="0" y="1846"/>
                  </a:lnTo>
                  <a:lnTo>
                    <a:pt x="311" y="1780"/>
                  </a:lnTo>
                  <a:lnTo>
                    <a:pt x="610" y="1714"/>
                  </a:lnTo>
                  <a:lnTo>
                    <a:pt x="897" y="1648"/>
                  </a:lnTo>
                  <a:lnTo>
                    <a:pt x="1166" y="1583"/>
                  </a:lnTo>
                  <a:lnTo>
                    <a:pt x="1417" y="1511"/>
                  </a:lnTo>
                  <a:lnTo>
                    <a:pt x="1656" y="1439"/>
                  </a:lnTo>
                  <a:lnTo>
                    <a:pt x="1871" y="1367"/>
                  </a:lnTo>
                  <a:lnTo>
                    <a:pt x="2075" y="1295"/>
                  </a:lnTo>
                  <a:lnTo>
                    <a:pt x="2254" y="1223"/>
                  </a:lnTo>
                  <a:lnTo>
                    <a:pt x="2416" y="1151"/>
                  </a:lnTo>
                  <a:lnTo>
                    <a:pt x="2559" y="1079"/>
                  </a:lnTo>
                  <a:lnTo>
                    <a:pt x="2679" y="1001"/>
                  </a:lnTo>
                  <a:lnTo>
                    <a:pt x="2774" y="929"/>
                  </a:lnTo>
                  <a:lnTo>
                    <a:pt x="2846" y="857"/>
                  </a:lnTo>
                  <a:lnTo>
                    <a:pt x="2876" y="815"/>
                  </a:lnTo>
                  <a:lnTo>
                    <a:pt x="2900" y="779"/>
                  </a:lnTo>
                  <a:lnTo>
                    <a:pt x="2912" y="743"/>
                  </a:lnTo>
                  <a:lnTo>
                    <a:pt x="2924" y="707"/>
                  </a:lnTo>
                  <a:lnTo>
                    <a:pt x="2924" y="70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0428" name="Freeform 12"/>
            <p:cNvSpPr>
              <a:spLocks/>
            </p:cNvSpPr>
            <p:nvPr/>
          </p:nvSpPr>
          <p:spPr bwMode="hidden">
            <a:xfrm>
              <a:off x="114" y="2847"/>
              <a:ext cx="1493" cy="204"/>
            </a:xfrm>
            <a:custGeom>
              <a:avLst/>
              <a:gdLst/>
              <a:ahLst/>
              <a:cxnLst>
                <a:cxn ang="0">
                  <a:pos x="1399" y="204"/>
                </a:cxn>
                <a:cxn ang="0">
                  <a:pos x="0" y="18"/>
                </a:cxn>
                <a:cxn ang="0">
                  <a:pos x="77" y="0"/>
                </a:cxn>
                <a:cxn ang="0">
                  <a:pos x="1488" y="186"/>
                </a:cxn>
                <a:cxn ang="0">
                  <a:pos x="1399" y="204"/>
                </a:cxn>
                <a:cxn ang="0">
                  <a:pos x="1399" y="204"/>
                </a:cxn>
              </a:cxnLst>
              <a:rect l="0" t="0" r="r" b="b"/>
              <a:pathLst>
                <a:path w="1488" h="204">
                  <a:moveTo>
                    <a:pt x="1399" y="204"/>
                  </a:moveTo>
                  <a:lnTo>
                    <a:pt x="0" y="18"/>
                  </a:lnTo>
                  <a:lnTo>
                    <a:pt x="77" y="0"/>
                  </a:lnTo>
                  <a:lnTo>
                    <a:pt x="1488" y="186"/>
                  </a:lnTo>
                  <a:lnTo>
                    <a:pt x="1399" y="204"/>
                  </a:lnTo>
                  <a:lnTo>
                    <a:pt x="1399" y="20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0429" name="Rectangle 13"/>
            <p:cNvSpPr>
              <a:spLocks noChangeArrowheads="1"/>
            </p:cNvSpPr>
            <p:nvPr/>
          </p:nvSpPr>
          <p:spPr bwMode="hidden">
            <a:xfrm>
              <a:off x="473" y="3105"/>
              <a:ext cx="1" cy="1"/>
            </a:xfrm>
            <a:prstGeom prst="rect">
              <a:avLst/>
            </a:prstGeom>
            <a:solidFill>
              <a:srgbClr val="1414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60430" name="Rectangle 14"/>
            <p:cNvSpPr>
              <a:spLocks noChangeArrowheads="1"/>
            </p:cNvSpPr>
            <p:nvPr/>
          </p:nvSpPr>
          <p:spPr bwMode="hidden">
            <a:xfrm>
              <a:off x="473" y="3105"/>
              <a:ext cx="1" cy="1"/>
            </a:xfrm>
            <a:prstGeom prst="rect">
              <a:avLst/>
            </a:prstGeom>
            <a:solidFill>
              <a:srgbClr val="1414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grpSp>
          <p:nvGrpSpPr>
            <p:cNvPr id="60431" name="Group 15"/>
            <p:cNvGrpSpPr>
              <a:grpSpLocks/>
            </p:cNvGrpSpPr>
            <p:nvPr/>
          </p:nvGrpSpPr>
          <p:grpSpPr bwMode="auto">
            <a:xfrm>
              <a:off x="192" y="2284"/>
              <a:ext cx="1254" cy="923"/>
              <a:chOff x="192" y="2284"/>
              <a:chExt cx="1254" cy="923"/>
            </a:xfrm>
          </p:grpSpPr>
          <p:sp>
            <p:nvSpPr>
              <p:cNvPr id="60432" name="Freeform 16"/>
              <p:cNvSpPr>
                <a:spLocks/>
              </p:cNvSpPr>
              <p:nvPr/>
            </p:nvSpPr>
            <p:spPr bwMode="hidden">
              <a:xfrm>
                <a:off x="408" y="3009"/>
                <a:ext cx="47" cy="6"/>
              </a:xfrm>
              <a:custGeom>
                <a:avLst/>
                <a:gdLst/>
                <a:ahLst/>
                <a:cxnLst>
                  <a:cxn ang="0">
                    <a:pos x="47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7" y="6"/>
                  </a:cxn>
                  <a:cxn ang="0">
                    <a:pos x="47" y="6"/>
                  </a:cxn>
                  <a:cxn ang="0">
                    <a:pos x="47" y="6"/>
                  </a:cxn>
                </a:cxnLst>
                <a:rect l="0" t="0" r="r" b="b"/>
                <a:pathLst>
                  <a:path w="47" h="6">
                    <a:moveTo>
                      <a:pt x="47" y="6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7" y="6"/>
                    </a:lnTo>
                    <a:lnTo>
                      <a:pt x="47" y="6"/>
                    </a:lnTo>
                    <a:lnTo>
                      <a:pt x="47" y="6"/>
                    </a:lnTo>
                    <a:close/>
                  </a:path>
                </a:pathLst>
              </a:custGeom>
              <a:solidFill>
                <a:srgbClr val="1414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33" name="Freeform 17"/>
              <p:cNvSpPr>
                <a:spLocks/>
              </p:cNvSpPr>
              <p:nvPr/>
            </p:nvSpPr>
            <p:spPr bwMode="hidden">
              <a:xfrm>
                <a:off x="912" y="2284"/>
                <a:ext cx="324" cy="162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6" y="24"/>
                  </a:cxn>
                  <a:cxn ang="0">
                    <a:pos x="12" y="18"/>
                  </a:cxn>
                  <a:cxn ang="0">
                    <a:pos x="48" y="6"/>
                  </a:cxn>
                  <a:cxn ang="0">
                    <a:pos x="101" y="0"/>
                  </a:cxn>
                  <a:cxn ang="0">
                    <a:pos x="137" y="6"/>
                  </a:cxn>
                  <a:cxn ang="0">
                    <a:pos x="173" y="18"/>
                  </a:cxn>
                  <a:cxn ang="0">
                    <a:pos x="239" y="54"/>
                  </a:cxn>
                  <a:cxn ang="0">
                    <a:pos x="287" y="90"/>
                  </a:cxn>
                  <a:cxn ang="0">
                    <a:pos x="317" y="114"/>
                  </a:cxn>
                  <a:cxn ang="0">
                    <a:pos x="323" y="126"/>
                  </a:cxn>
                  <a:cxn ang="0">
                    <a:pos x="323" y="126"/>
                  </a:cxn>
                  <a:cxn ang="0">
                    <a:pos x="221" y="162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323" h="162">
                    <a:moveTo>
                      <a:pt x="0" y="24"/>
                    </a:moveTo>
                    <a:lnTo>
                      <a:pt x="6" y="24"/>
                    </a:lnTo>
                    <a:lnTo>
                      <a:pt x="12" y="18"/>
                    </a:lnTo>
                    <a:lnTo>
                      <a:pt x="48" y="6"/>
                    </a:lnTo>
                    <a:lnTo>
                      <a:pt x="101" y="0"/>
                    </a:lnTo>
                    <a:lnTo>
                      <a:pt x="137" y="6"/>
                    </a:lnTo>
                    <a:lnTo>
                      <a:pt x="173" y="18"/>
                    </a:lnTo>
                    <a:lnTo>
                      <a:pt x="239" y="54"/>
                    </a:lnTo>
                    <a:lnTo>
                      <a:pt x="287" y="90"/>
                    </a:lnTo>
                    <a:lnTo>
                      <a:pt x="317" y="114"/>
                    </a:lnTo>
                    <a:lnTo>
                      <a:pt x="323" y="126"/>
                    </a:lnTo>
                    <a:lnTo>
                      <a:pt x="323" y="126"/>
                    </a:lnTo>
                    <a:lnTo>
                      <a:pt x="221" y="162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34" name="Freeform 18"/>
              <p:cNvSpPr>
                <a:spLocks noEditPoints="1"/>
              </p:cNvSpPr>
              <p:nvPr/>
            </p:nvSpPr>
            <p:spPr bwMode="hidden">
              <a:xfrm>
                <a:off x="192" y="2284"/>
                <a:ext cx="1254" cy="923"/>
              </a:xfrm>
              <a:custGeom>
                <a:avLst/>
                <a:gdLst/>
                <a:ahLst/>
                <a:cxnLst>
                  <a:cxn ang="0">
                    <a:pos x="1166" y="641"/>
                  </a:cxn>
                  <a:cxn ang="0">
                    <a:pos x="1166" y="473"/>
                  </a:cxn>
                  <a:cxn ang="0">
                    <a:pos x="1136" y="384"/>
                  </a:cxn>
                  <a:cxn ang="0">
                    <a:pos x="1112" y="288"/>
                  </a:cxn>
                  <a:cxn ang="0">
                    <a:pos x="1053" y="174"/>
                  </a:cxn>
                  <a:cxn ang="0">
                    <a:pos x="981" y="96"/>
                  </a:cxn>
                  <a:cxn ang="0">
                    <a:pos x="963" y="72"/>
                  </a:cxn>
                  <a:cxn ang="0">
                    <a:pos x="891" y="18"/>
                  </a:cxn>
                  <a:cxn ang="0">
                    <a:pos x="819" y="6"/>
                  </a:cxn>
                  <a:cxn ang="0">
                    <a:pos x="712" y="24"/>
                  </a:cxn>
                  <a:cxn ang="0">
                    <a:pos x="664" y="42"/>
                  </a:cxn>
                  <a:cxn ang="0">
                    <a:pos x="568" y="120"/>
                  </a:cxn>
                  <a:cxn ang="0">
                    <a:pos x="532" y="228"/>
                  </a:cxn>
                  <a:cxn ang="0">
                    <a:pos x="509" y="348"/>
                  </a:cxn>
                  <a:cxn ang="0">
                    <a:pos x="431" y="479"/>
                  </a:cxn>
                  <a:cxn ang="0">
                    <a:pos x="413" y="539"/>
                  </a:cxn>
                  <a:cxn ang="0">
                    <a:pos x="353" y="599"/>
                  </a:cxn>
                  <a:cxn ang="0">
                    <a:pos x="305" y="629"/>
                  </a:cxn>
                  <a:cxn ang="0">
                    <a:pos x="293" y="635"/>
                  </a:cxn>
                  <a:cxn ang="0">
                    <a:pos x="257" y="677"/>
                  </a:cxn>
                  <a:cxn ang="0">
                    <a:pos x="150" y="797"/>
                  </a:cxn>
                  <a:cxn ang="0">
                    <a:pos x="54" y="839"/>
                  </a:cxn>
                  <a:cxn ang="0">
                    <a:pos x="156" y="905"/>
                  </a:cxn>
                  <a:cxn ang="0">
                    <a:pos x="240" y="869"/>
                  </a:cxn>
                  <a:cxn ang="0">
                    <a:pos x="640" y="827"/>
                  </a:cxn>
                  <a:cxn ang="0">
                    <a:pos x="700" y="725"/>
                  </a:cxn>
                  <a:cxn ang="0">
                    <a:pos x="694" y="611"/>
                  </a:cxn>
                  <a:cxn ang="0">
                    <a:pos x="778" y="551"/>
                  </a:cxn>
                  <a:cxn ang="0">
                    <a:pos x="879" y="449"/>
                  </a:cxn>
                  <a:cxn ang="0">
                    <a:pos x="909" y="414"/>
                  </a:cxn>
                  <a:cxn ang="0">
                    <a:pos x="975" y="318"/>
                  </a:cxn>
                  <a:cxn ang="0">
                    <a:pos x="1023" y="336"/>
                  </a:cxn>
                  <a:cxn ang="0">
                    <a:pos x="1118" y="617"/>
                  </a:cxn>
                  <a:cxn ang="0">
                    <a:pos x="1112" y="689"/>
                  </a:cxn>
                  <a:cxn ang="0">
                    <a:pos x="1148" y="749"/>
                  </a:cxn>
                  <a:cxn ang="0">
                    <a:pos x="1202" y="713"/>
                  </a:cxn>
                  <a:cxn ang="0">
                    <a:pos x="1238" y="749"/>
                  </a:cxn>
                  <a:cxn ang="0">
                    <a:pos x="1250" y="743"/>
                  </a:cxn>
                  <a:cxn ang="0">
                    <a:pos x="694" y="264"/>
                  </a:cxn>
                  <a:cxn ang="0">
                    <a:pos x="784" y="372"/>
                  </a:cxn>
                  <a:cxn ang="0">
                    <a:pos x="766" y="443"/>
                  </a:cxn>
                  <a:cxn ang="0">
                    <a:pos x="706" y="515"/>
                  </a:cxn>
                  <a:cxn ang="0">
                    <a:pos x="658" y="569"/>
                  </a:cxn>
                  <a:cxn ang="0">
                    <a:pos x="616" y="593"/>
                  </a:cxn>
                  <a:cxn ang="0">
                    <a:pos x="574" y="617"/>
                  </a:cxn>
                  <a:cxn ang="0">
                    <a:pos x="562" y="707"/>
                  </a:cxn>
                  <a:cxn ang="0">
                    <a:pos x="353" y="755"/>
                  </a:cxn>
                  <a:cxn ang="0">
                    <a:pos x="389" y="641"/>
                  </a:cxn>
                  <a:cxn ang="0">
                    <a:pos x="425" y="647"/>
                  </a:cxn>
                  <a:cxn ang="0">
                    <a:pos x="443" y="617"/>
                  </a:cxn>
                  <a:cxn ang="0">
                    <a:pos x="568" y="515"/>
                  </a:cxn>
                  <a:cxn ang="0">
                    <a:pos x="616" y="473"/>
                  </a:cxn>
                  <a:cxn ang="0">
                    <a:pos x="640" y="396"/>
                  </a:cxn>
                  <a:cxn ang="0">
                    <a:pos x="640" y="378"/>
                  </a:cxn>
                  <a:cxn ang="0">
                    <a:pos x="664" y="270"/>
                  </a:cxn>
                  <a:cxn ang="0">
                    <a:pos x="682" y="192"/>
                  </a:cxn>
                  <a:cxn ang="0">
                    <a:pos x="694" y="264"/>
                  </a:cxn>
                  <a:cxn ang="0">
                    <a:pos x="532" y="455"/>
                  </a:cxn>
                  <a:cxn ang="0">
                    <a:pos x="634" y="803"/>
                  </a:cxn>
                </a:cxnLst>
                <a:rect l="0" t="0" r="r" b="b"/>
                <a:pathLst>
                  <a:path w="1250" h="923">
                    <a:moveTo>
                      <a:pt x="1244" y="713"/>
                    </a:moveTo>
                    <a:lnTo>
                      <a:pt x="1214" y="683"/>
                    </a:lnTo>
                    <a:lnTo>
                      <a:pt x="1166" y="653"/>
                    </a:lnTo>
                    <a:lnTo>
                      <a:pt x="1166" y="653"/>
                    </a:lnTo>
                    <a:lnTo>
                      <a:pt x="1166" y="641"/>
                    </a:lnTo>
                    <a:lnTo>
                      <a:pt x="1172" y="617"/>
                    </a:lnTo>
                    <a:lnTo>
                      <a:pt x="1172" y="581"/>
                    </a:lnTo>
                    <a:lnTo>
                      <a:pt x="1172" y="545"/>
                    </a:lnTo>
                    <a:lnTo>
                      <a:pt x="1172" y="509"/>
                    </a:lnTo>
                    <a:lnTo>
                      <a:pt x="1166" y="473"/>
                    </a:lnTo>
                    <a:lnTo>
                      <a:pt x="1154" y="443"/>
                    </a:lnTo>
                    <a:lnTo>
                      <a:pt x="1148" y="431"/>
                    </a:lnTo>
                    <a:lnTo>
                      <a:pt x="1142" y="425"/>
                    </a:lnTo>
                    <a:lnTo>
                      <a:pt x="1142" y="408"/>
                    </a:lnTo>
                    <a:lnTo>
                      <a:pt x="1136" y="384"/>
                    </a:lnTo>
                    <a:lnTo>
                      <a:pt x="1130" y="354"/>
                    </a:lnTo>
                    <a:lnTo>
                      <a:pt x="1118" y="324"/>
                    </a:lnTo>
                    <a:lnTo>
                      <a:pt x="1106" y="300"/>
                    </a:lnTo>
                    <a:lnTo>
                      <a:pt x="1112" y="294"/>
                    </a:lnTo>
                    <a:lnTo>
                      <a:pt x="1112" y="288"/>
                    </a:lnTo>
                    <a:lnTo>
                      <a:pt x="1112" y="270"/>
                    </a:lnTo>
                    <a:lnTo>
                      <a:pt x="1106" y="252"/>
                    </a:lnTo>
                    <a:lnTo>
                      <a:pt x="1083" y="210"/>
                    </a:lnTo>
                    <a:lnTo>
                      <a:pt x="1059" y="180"/>
                    </a:lnTo>
                    <a:lnTo>
                      <a:pt x="1053" y="174"/>
                    </a:lnTo>
                    <a:lnTo>
                      <a:pt x="1047" y="168"/>
                    </a:lnTo>
                    <a:lnTo>
                      <a:pt x="1041" y="126"/>
                    </a:lnTo>
                    <a:lnTo>
                      <a:pt x="1017" y="114"/>
                    </a:lnTo>
                    <a:lnTo>
                      <a:pt x="987" y="90"/>
                    </a:lnTo>
                    <a:lnTo>
                      <a:pt x="981" y="96"/>
                    </a:lnTo>
                    <a:lnTo>
                      <a:pt x="981" y="102"/>
                    </a:lnTo>
                    <a:lnTo>
                      <a:pt x="975" y="120"/>
                    </a:lnTo>
                    <a:lnTo>
                      <a:pt x="975" y="108"/>
                    </a:lnTo>
                    <a:lnTo>
                      <a:pt x="969" y="90"/>
                    </a:lnTo>
                    <a:lnTo>
                      <a:pt x="963" y="72"/>
                    </a:lnTo>
                    <a:lnTo>
                      <a:pt x="963" y="66"/>
                    </a:lnTo>
                    <a:lnTo>
                      <a:pt x="933" y="42"/>
                    </a:lnTo>
                    <a:lnTo>
                      <a:pt x="921" y="36"/>
                    </a:lnTo>
                    <a:lnTo>
                      <a:pt x="915" y="30"/>
                    </a:lnTo>
                    <a:lnTo>
                      <a:pt x="891" y="18"/>
                    </a:lnTo>
                    <a:lnTo>
                      <a:pt x="885" y="18"/>
                    </a:lnTo>
                    <a:lnTo>
                      <a:pt x="867" y="18"/>
                    </a:lnTo>
                    <a:lnTo>
                      <a:pt x="855" y="18"/>
                    </a:lnTo>
                    <a:lnTo>
                      <a:pt x="849" y="18"/>
                    </a:lnTo>
                    <a:lnTo>
                      <a:pt x="819" y="6"/>
                    </a:lnTo>
                    <a:lnTo>
                      <a:pt x="796" y="0"/>
                    </a:lnTo>
                    <a:lnTo>
                      <a:pt x="772" y="6"/>
                    </a:lnTo>
                    <a:lnTo>
                      <a:pt x="754" y="18"/>
                    </a:lnTo>
                    <a:lnTo>
                      <a:pt x="730" y="18"/>
                    </a:lnTo>
                    <a:lnTo>
                      <a:pt x="712" y="24"/>
                    </a:lnTo>
                    <a:lnTo>
                      <a:pt x="700" y="30"/>
                    </a:lnTo>
                    <a:lnTo>
                      <a:pt x="700" y="30"/>
                    </a:lnTo>
                    <a:lnTo>
                      <a:pt x="694" y="30"/>
                    </a:lnTo>
                    <a:lnTo>
                      <a:pt x="688" y="30"/>
                    </a:lnTo>
                    <a:lnTo>
                      <a:pt x="664" y="42"/>
                    </a:lnTo>
                    <a:lnTo>
                      <a:pt x="628" y="60"/>
                    </a:lnTo>
                    <a:lnTo>
                      <a:pt x="586" y="90"/>
                    </a:lnTo>
                    <a:lnTo>
                      <a:pt x="574" y="108"/>
                    </a:lnTo>
                    <a:lnTo>
                      <a:pt x="562" y="120"/>
                    </a:lnTo>
                    <a:lnTo>
                      <a:pt x="568" y="120"/>
                    </a:lnTo>
                    <a:lnTo>
                      <a:pt x="568" y="114"/>
                    </a:lnTo>
                    <a:lnTo>
                      <a:pt x="550" y="150"/>
                    </a:lnTo>
                    <a:lnTo>
                      <a:pt x="538" y="192"/>
                    </a:lnTo>
                    <a:lnTo>
                      <a:pt x="532" y="216"/>
                    </a:lnTo>
                    <a:lnTo>
                      <a:pt x="532" y="228"/>
                    </a:lnTo>
                    <a:lnTo>
                      <a:pt x="532" y="228"/>
                    </a:lnTo>
                    <a:lnTo>
                      <a:pt x="527" y="246"/>
                    </a:lnTo>
                    <a:lnTo>
                      <a:pt x="521" y="276"/>
                    </a:lnTo>
                    <a:lnTo>
                      <a:pt x="515" y="312"/>
                    </a:lnTo>
                    <a:lnTo>
                      <a:pt x="509" y="348"/>
                    </a:lnTo>
                    <a:lnTo>
                      <a:pt x="473" y="390"/>
                    </a:lnTo>
                    <a:lnTo>
                      <a:pt x="473" y="396"/>
                    </a:lnTo>
                    <a:lnTo>
                      <a:pt x="467" y="402"/>
                    </a:lnTo>
                    <a:lnTo>
                      <a:pt x="449" y="437"/>
                    </a:lnTo>
                    <a:lnTo>
                      <a:pt x="431" y="479"/>
                    </a:lnTo>
                    <a:lnTo>
                      <a:pt x="419" y="521"/>
                    </a:lnTo>
                    <a:lnTo>
                      <a:pt x="413" y="527"/>
                    </a:lnTo>
                    <a:lnTo>
                      <a:pt x="413" y="533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353" y="599"/>
                    </a:lnTo>
                    <a:lnTo>
                      <a:pt x="347" y="599"/>
                    </a:lnTo>
                    <a:lnTo>
                      <a:pt x="341" y="599"/>
                    </a:lnTo>
                    <a:lnTo>
                      <a:pt x="335" y="611"/>
                    </a:lnTo>
                    <a:lnTo>
                      <a:pt x="311" y="629"/>
                    </a:lnTo>
                    <a:lnTo>
                      <a:pt x="305" y="629"/>
                    </a:lnTo>
                    <a:lnTo>
                      <a:pt x="299" y="629"/>
                    </a:lnTo>
                    <a:lnTo>
                      <a:pt x="299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57" y="659"/>
                    </a:lnTo>
                    <a:lnTo>
                      <a:pt x="257" y="665"/>
                    </a:lnTo>
                    <a:lnTo>
                      <a:pt x="257" y="665"/>
                    </a:lnTo>
                    <a:lnTo>
                      <a:pt x="257" y="677"/>
                    </a:lnTo>
                    <a:lnTo>
                      <a:pt x="257" y="701"/>
                    </a:lnTo>
                    <a:lnTo>
                      <a:pt x="257" y="719"/>
                    </a:lnTo>
                    <a:lnTo>
                      <a:pt x="257" y="731"/>
                    </a:lnTo>
                    <a:lnTo>
                      <a:pt x="216" y="725"/>
                    </a:lnTo>
                    <a:lnTo>
                      <a:pt x="150" y="797"/>
                    </a:lnTo>
                    <a:lnTo>
                      <a:pt x="150" y="827"/>
                    </a:lnTo>
                    <a:lnTo>
                      <a:pt x="174" y="827"/>
                    </a:lnTo>
                    <a:lnTo>
                      <a:pt x="114" y="845"/>
                    </a:lnTo>
                    <a:lnTo>
                      <a:pt x="108" y="851"/>
                    </a:lnTo>
                    <a:lnTo>
                      <a:pt x="54" y="839"/>
                    </a:lnTo>
                    <a:lnTo>
                      <a:pt x="0" y="857"/>
                    </a:lnTo>
                    <a:lnTo>
                      <a:pt x="0" y="875"/>
                    </a:lnTo>
                    <a:lnTo>
                      <a:pt x="102" y="893"/>
                    </a:lnTo>
                    <a:lnTo>
                      <a:pt x="96" y="893"/>
                    </a:lnTo>
                    <a:lnTo>
                      <a:pt x="156" y="905"/>
                    </a:lnTo>
                    <a:lnTo>
                      <a:pt x="168" y="899"/>
                    </a:lnTo>
                    <a:lnTo>
                      <a:pt x="311" y="923"/>
                    </a:lnTo>
                    <a:lnTo>
                      <a:pt x="365" y="911"/>
                    </a:lnTo>
                    <a:lnTo>
                      <a:pt x="371" y="887"/>
                    </a:lnTo>
                    <a:lnTo>
                      <a:pt x="240" y="869"/>
                    </a:lnTo>
                    <a:lnTo>
                      <a:pt x="240" y="863"/>
                    </a:lnTo>
                    <a:lnTo>
                      <a:pt x="497" y="791"/>
                    </a:lnTo>
                    <a:lnTo>
                      <a:pt x="503" y="809"/>
                    </a:lnTo>
                    <a:lnTo>
                      <a:pt x="640" y="827"/>
                    </a:lnTo>
                    <a:lnTo>
                      <a:pt x="640" y="827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658" y="719"/>
                    </a:lnTo>
                    <a:lnTo>
                      <a:pt x="664" y="653"/>
                    </a:lnTo>
                    <a:lnTo>
                      <a:pt x="664" y="653"/>
                    </a:lnTo>
                    <a:lnTo>
                      <a:pt x="670" y="623"/>
                    </a:lnTo>
                    <a:lnTo>
                      <a:pt x="694" y="611"/>
                    </a:lnTo>
                    <a:lnTo>
                      <a:pt x="694" y="605"/>
                    </a:lnTo>
                    <a:lnTo>
                      <a:pt x="694" y="605"/>
                    </a:lnTo>
                    <a:lnTo>
                      <a:pt x="718" y="587"/>
                    </a:lnTo>
                    <a:lnTo>
                      <a:pt x="748" y="569"/>
                    </a:lnTo>
                    <a:lnTo>
                      <a:pt x="778" y="551"/>
                    </a:lnTo>
                    <a:lnTo>
                      <a:pt x="796" y="533"/>
                    </a:lnTo>
                    <a:lnTo>
                      <a:pt x="819" y="515"/>
                    </a:lnTo>
                    <a:lnTo>
                      <a:pt x="843" y="497"/>
                    </a:lnTo>
                    <a:lnTo>
                      <a:pt x="867" y="467"/>
                    </a:lnTo>
                    <a:lnTo>
                      <a:pt x="879" y="449"/>
                    </a:lnTo>
                    <a:lnTo>
                      <a:pt x="879" y="443"/>
                    </a:lnTo>
                    <a:lnTo>
                      <a:pt x="885" y="443"/>
                    </a:lnTo>
                    <a:lnTo>
                      <a:pt x="891" y="431"/>
                    </a:lnTo>
                    <a:lnTo>
                      <a:pt x="903" y="425"/>
                    </a:lnTo>
                    <a:lnTo>
                      <a:pt x="909" y="414"/>
                    </a:lnTo>
                    <a:lnTo>
                      <a:pt x="909" y="390"/>
                    </a:lnTo>
                    <a:lnTo>
                      <a:pt x="903" y="360"/>
                    </a:lnTo>
                    <a:lnTo>
                      <a:pt x="927" y="348"/>
                    </a:lnTo>
                    <a:lnTo>
                      <a:pt x="951" y="330"/>
                    </a:lnTo>
                    <a:lnTo>
                      <a:pt x="975" y="318"/>
                    </a:lnTo>
                    <a:lnTo>
                      <a:pt x="993" y="300"/>
                    </a:lnTo>
                    <a:lnTo>
                      <a:pt x="999" y="306"/>
                    </a:lnTo>
                    <a:lnTo>
                      <a:pt x="1011" y="306"/>
                    </a:lnTo>
                    <a:lnTo>
                      <a:pt x="1023" y="336"/>
                    </a:lnTo>
                    <a:lnTo>
                      <a:pt x="1023" y="336"/>
                    </a:lnTo>
                    <a:lnTo>
                      <a:pt x="1071" y="449"/>
                    </a:lnTo>
                    <a:lnTo>
                      <a:pt x="1071" y="467"/>
                    </a:lnTo>
                    <a:lnTo>
                      <a:pt x="1077" y="497"/>
                    </a:lnTo>
                    <a:lnTo>
                      <a:pt x="1101" y="563"/>
                    </a:lnTo>
                    <a:lnTo>
                      <a:pt x="1118" y="617"/>
                    </a:lnTo>
                    <a:lnTo>
                      <a:pt x="1124" y="641"/>
                    </a:lnTo>
                    <a:lnTo>
                      <a:pt x="1124" y="653"/>
                    </a:lnTo>
                    <a:lnTo>
                      <a:pt x="1118" y="659"/>
                    </a:lnTo>
                    <a:lnTo>
                      <a:pt x="1112" y="671"/>
                    </a:lnTo>
                    <a:lnTo>
                      <a:pt x="1112" y="689"/>
                    </a:lnTo>
                    <a:lnTo>
                      <a:pt x="1118" y="701"/>
                    </a:lnTo>
                    <a:lnTo>
                      <a:pt x="1124" y="719"/>
                    </a:lnTo>
                    <a:lnTo>
                      <a:pt x="1130" y="737"/>
                    </a:lnTo>
                    <a:lnTo>
                      <a:pt x="1136" y="749"/>
                    </a:lnTo>
                    <a:lnTo>
                      <a:pt x="1148" y="749"/>
                    </a:lnTo>
                    <a:lnTo>
                      <a:pt x="1154" y="743"/>
                    </a:lnTo>
                    <a:lnTo>
                      <a:pt x="1154" y="725"/>
                    </a:lnTo>
                    <a:lnTo>
                      <a:pt x="1148" y="707"/>
                    </a:lnTo>
                    <a:lnTo>
                      <a:pt x="1148" y="701"/>
                    </a:lnTo>
                    <a:lnTo>
                      <a:pt x="1202" y="713"/>
                    </a:lnTo>
                    <a:lnTo>
                      <a:pt x="1208" y="719"/>
                    </a:lnTo>
                    <a:lnTo>
                      <a:pt x="1214" y="737"/>
                    </a:lnTo>
                    <a:lnTo>
                      <a:pt x="1220" y="749"/>
                    </a:lnTo>
                    <a:lnTo>
                      <a:pt x="1232" y="755"/>
                    </a:lnTo>
                    <a:lnTo>
                      <a:pt x="1238" y="749"/>
                    </a:lnTo>
                    <a:lnTo>
                      <a:pt x="1232" y="737"/>
                    </a:lnTo>
                    <a:lnTo>
                      <a:pt x="1238" y="749"/>
                    </a:lnTo>
                    <a:lnTo>
                      <a:pt x="1244" y="755"/>
                    </a:lnTo>
                    <a:lnTo>
                      <a:pt x="1250" y="749"/>
                    </a:lnTo>
                    <a:lnTo>
                      <a:pt x="1250" y="743"/>
                    </a:lnTo>
                    <a:lnTo>
                      <a:pt x="1250" y="731"/>
                    </a:lnTo>
                    <a:lnTo>
                      <a:pt x="1244" y="719"/>
                    </a:lnTo>
                    <a:lnTo>
                      <a:pt x="1244" y="713"/>
                    </a:lnTo>
                    <a:lnTo>
                      <a:pt x="1244" y="713"/>
                    </a:lnTo>
                    <a:close/>
                    <a:moveTo>
                      <a:pt x="694" y="264"/>
                    </a:moveTo>
                    <a:lnTo>
                      <a:pt x="700" y="276"/>
                    </a:lnTo>
                    <a:lnTo>
                      <a:pt x="712" y="288"/>
                    </a:lnTo>
                    <a:lnTo>
                      <a:pt x="742" y="330"/>
                    </a:lnTo>
                    <a:lnTo>
                      <a:pt x="778" y="360"/>
                    </a:lnTo>
                    <a:lnTo>
                      <a:pt x="784" y="372"/>
                    </a:lnTo>
                    <a:lnTo>
                      <a:pt x="790" y="378"/>
                    </a:lnTo>
                    <a:lnTo>
                      <a:pt x="796" y="384"/>
                    </a:lnTo>
                    <a:lnTo>
                      <a:pt x="796" y="384"/>
                    </a:lnTo>
                    <a:lnTo>
                      <a:pt x="790" y="431"/>
                    </a:lnTo>
                    <a:lnTo>
                      <a:pt x="766" y="443"/>
                    </a:lnTo>
                    <a:lnTo>
                      <a:pt x="748" y="461"/>
                    </a:lnTo>
                    <a:lnTo>
                      <a:pt x="724" y="485"/>
                    </a:lnTo>
                    <a:lnTo>
                      <a:pt x="712" y="503"/>
                    </a:lnTo>
                    <a:lnTo>
                      <a:pt x="712" y="509"/>
                    </a:lnTo>
                    <a:lnTo>
                      <a:pt x="706" y="515"/>
                    </a:lnTo>
                    <a:lnTo>
                      <a:pt x="688" y="533"/>
                    </a:lnTo>
                    <a:lnTo>
                      <a:pt x="670" y="551"/>
                    </a:lnTo>
                    <a:lnTo>
                      <a:pt x="658" y="563"/>
                    </a:lnTo>
                    <a:lnTo>
                      <a:pt x="658" y="569"/>
                    </a:lnTo>
                    <a:lnTo>
                      <a:pt x="658" y="569"/>
                    </a:lnTo>
                    <a:lnTo>
                      <a:pt x="658" y="569"/>
                    </a:lnTo>
                    <a:lnTo>
                      <a:pt x="652" y="569"/>
                    </a:lnTo>
                    <a:lnTo>
                      <a:pt x="652" y="575"/>
                    </a:lnTo>
                    <a:lnTo>
                      <a:pt x="640" y="581"/>
                    </a:lnTo>
                    <a:lnTo>
                      <a:pt x="616" y="593"/>
                    </a:lnTo>
                    <a:lnTo>
                      <a:pt x="604" y="599"/>
                    </a:lnTo>
                    <a:lnTo>
                      <a:pt x="592" y="605"/>
                    </a:lnTo>
                    <a:lnTo>
                      <a:pt x="592" y="605"/>
                    </a:lnTo>
                    <a:lnTo>
                      <a:pt x="586" y="611"/>
                    </a:lnTo>
                    <a:lnTo>
                      <a:pt x="574" y="617"/>
                    </a:lnTo>
                    <a:lnTo>
                      <a:pt x="562" y="629"/>
                    </a:lnTo>
                    <a:lnTo>
                      <a:pt x="550" y="635"/>
                    </a:lnTo>
                    <a:lnTo>
                      <a:pt x="550" y="653"/>
                    </a:lnTo>
                    <a:lnTo>
                      <a:pt x="556" y="677"/>
                    </a:lnTo>
                    <a:lnTo>
                      <a:pt x="562" y="707"/>
                    </a:lnTo>
                    <a:lnTo>
                      <a:pt x="538" y="737"/>
                    </a:lnTo>
                    <a:lnTo>
                      <a:pt x="377" y="785"/>
                    </a:lnTo>
                    <a:lnTo>
                      <a:pt x="365" y="761"/>
                    </a:lnTo>
                    <a:lnTo>
                      <a:pt x="359" y="755"/>
                    </a:lnTo>
                    <a:lnTo>
                      <a:pt x="353" y="755"/>
                    </a:lnTo>
                    <a:lnTo>
                      <a:pt x="359" y="683"/>
                    </a:lnTo>
                    <a:lnTo>
                      <a:pt x="365" y="671"/>
                    </a:lnTo>
                    <a:lnTo>
                      <a:pt x="371" y="665"/>
                    </a:lnTo>
                    <a:lnTo>
                      <a:pt x="389" y="641"/>
                    </a:lnTo>
                    <a:lnTo>
                      <a:pt x="389" y="641"/>
                    </a:lnTo>
                    <a:lnTo>
                      <a:pt x="413" y="629"/>
                    </a:lnTo>
                    <a:lnTo>
                      <a:pt x="431" y="611"/>
                    </a:lnTo>
                    <a:lnTo>
                      <a:pt x="419" y="623"/>
                    </a:lnTo>
                    <a:lnTo>
                      <a:pt x="419" y="629"/>
                    </a:lnTo>
                    <a:lnTo>
                      <a:pt x="425" y="647"/>
                    </a:lnTo>
                    <a:lnTo>
                      <a:pt x="425" y="659"/>
                    </a:lnTo>
                    <a:lnTo>
                      <a:pt x="431" y="665"/>
                    </a:lnTo>
                    <a:lnTo>
                      <a:pt x="437" y="659"/>
                    </a:lnTo>
                    <a:lnTo>
                      <a:pt x="443" y="635"/>
                    </a:lnTo>
                    <a:lnTo>
                      <a:pt x="443" y="617"/>
                    </a:lnTo>
                    <a:lnTo>
                      <a:pt x="443" y="605"/>
                    </a:lnTo>
                    <a:lnTo>
                      <a:pt x="491" y="575"/>
                    </a:lnTo>
                    <a:lnTo>
                      <a:pt x="527" y="545"/>
                    </a:lnTo>
                    <a:lnTo>
                      <a:pt x="550" y="527"/>
                    </a:lnTo>
                    <a:lnTo>
                      <a:pt x="568" y="515"/>
                    </a:lnTo>
                    <a:lnTo>
                      <a:pt x="586" y="503"/>
                    </a:lnTo>
                    <a:lnTo>
                      <a:pt x="598" y="497"/>
                    </a:lnTo>
                    <a:lnTo>
                      <a:pt x="610" y="485"/>
                    </a:lnTo>
                    <a:lnTo>
                      <a:pt x="616" y="479"/>
                    </a:lnTo>
                    <a:lnTo>
                      <a:pt x="616" y="473"/>
                    </a:lnTo>
                    <a:lnTo>
                      <a:pt x="628" y="455"/>
                    </a:lnTo>
                    <a:lnTo>
                      <a:pt x="634" y="431"/>
                    </a:lnTo>
                    <a:lnTo>
                      <a:pt x="640" y="408"/>
                    </a:lnTo>
                    <a:lnTo>
                      <a:pt x="640" y="402"/>
                    </a:lnTo>
                    <a:lnTo>
                      <a:pt x="640" y="396"/>
                    </a:lnTo>
                    <a:lnTo>
                      <a:pt x="628" y="396"/>
                    </a:lnTo>
                    <a:lnTo>
                      <a:pt x="634" y="396"/>
                    </a:lnTo>
                    <a:lnTo>
                      <a:pt x="634" y="396"/>
                    </a:lnTo>
                    <a:lnTo>
                      <a:pt x="634" y="390"/>
                    </a:lnTo>
                    <a:lnTo>
                      <a:pt x="640" y="378"/>
                    </a:lnTo>
                    <a:lnTo>
                      <a:pt x="652" y="336"/>
                    </a:lnTo>
                    <a:lnTo>
                      <a:pt x="664" y="300"/>
                    </a:lnTo>
                    <a:lnTo>
                      <a:pt x="664" y="282"/>
                    </a:lnTo>
                    <a:lnTo>
                      <a:pt x="670" y="276"/>
                    </a:lnTo>
                    <a:lnTo>
                      <a:pt x="664" y="270"/>
                    </a:lnTo>
                    <a:lnTo>
                      <a:pt x="658" y="258"/>
                    </a:lnTo>
                    <a:lnTo>
                      <a:pt x="646" y="246"/>
                    </a:lnTo>
                    <a:lnTo>
                      <a:pt x="640" y="240"/>
                    </a:lnTo>
                    <a:lnTo>
                      <a:pt x="676" y="258"/>
                    </a:lnTo>
                    <a:lnTo>
                      <a:pt x="682" y="192"/>
                    </a:lnTo>
                    <a:lnTo>
                      <a:pt x="682" y="198"/>
                    </a:lnTo>
                    <a:lnTo>
                      <a:pt x="682" y="222"/>
                    </a:lnTo>
                    <a:lnTo>
                      <a:pt x="688" y="246"/>
                    </a:lnTo>
                    <a:lnTo>
                      <a:pt x="694" y="264"/>
                    </a:lnTo>
                    <a:lnTo>
                      <a:pt x="694" y="264"/>
                    </a:lnTo>
                    <a:close/>
                    <a:moveTo>
                      <a:pt x="532" y="455"/>
                    </a:moveTo>
                    <a:lnTo>
                      <a:pt x="527" y="461"/>
                    </a:lnTo>
                    <a:lnTo>
                      <a:pt x="532" y="449"/>
                    </a:lnTo>
                    <a:lnTo>
                      <a:pt x="532" y="455"/>
                    </a:lnTo>
                    <a:lnTo>
                      <a:pt x="532" y="455"/>
                    </a:lnTo>
                    <a:close/>
                    <a:moveTo>
                      <a:pt x="634" y="803"/>
                    </a:moveTo>
                    <a:lnTo>
                      <a:pt x="634" y="803"/>
                    </a:lnTo>
                    <a:lnTo>
                      <a:pt x="634" y="803"/>
                    </a:lnTo>
                    <a:lnTo>
                      <a:pt x="634" y="803"/>
                    </a:lnTo>
                    <a:lnTo>
                      <a:pt x="634" y="80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35" name="Freeform 19"/>
              <p:cNvSpPr>
                <a:spLocks/>
              </p:cNvSpPr>
              <p:nvPr/>
            </p:nvSpPr>
            <p:spPr bwMode="hidden">
              <a:xfrm>
                <a:off x="684" y="2709"/>
                <a:ext cx="47" cy="78"/>
              </a:xfrm>
              <a:custGeom>
                <a:avLst/>
                <a:gdLst/>
                <a:ahLst/>
                <a:cxnLst>
                  <a:cxn ang="0">
                    <a:pos x="12" y="72"/>
                  </a:cxn>
                  <a:cxn ang="0">
                    <a:pos x="18" y="60"/>
                  </a:cxn>
                  <a:cxn ang="0">
                    <a:pos x="24" y="54"/>
                  </a:cxn>
                  <a:cxn ang="0">
                    <a:pos x="47" y="0"/>
                  </a:cxn>
                  <a:cxn ang="0">
                    <a:pos x="0" y="78"/>
                  </a:cxn>
                  <a:cxn ang="0">
                    <a:pos x="12" y="72"/>
                  </a:cxn>
                  <a:cxn ang="0">
                    <a:pos x="12" y="72"/>
                  </a:cxn>
                </a:cxnLst>
                <a:rect l="0" t="0" r="r" b="b"/>
                <a:pathLst>
                  <a:path w="47" h="78">
                    <a:moveTo>
                      <a:pt x="12" y="72"/>
                    </a:moveTo>
                    <a:lnTo>
                      <a:pt x="18" y="60"/>
                    </a:lnTo>
                    <a:lnTo>
                      <a:pt x="24" y="54"/>
                    </a:lnTo>
                    <a:lnTo>
                      <a:pt x="47" y="0"/>
                    </a:lnTo>
                    <a:lnTo>
                      <a:pt x="0" y="78"/>
                    </a:lnTo>
                    <a:lnTo>
                      <a:pt x="12" y="72"/>
                    </a:lnTo>
                    <a:lnTo>
                      <a:pt x="12" y="7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36" name="Freeform 20"/>
              <p:cNvSpPr>
                <a:spLocks/>
              </p:cNvSpPr>
              <p:nvPr/>
            </p:nvSpPr>
            <p:spPr bwMode="hidden">
              <a:xfrm>
                <a:off x="1284" y="2572"/>
                <a:ext cx="149" cy="419"/>
              </a:xfrm>
              <a:custGeom>
                <a:avLst/>
                <a:gdLst/>
                <a:ahLst/>
                <a:cxnLst>
                  <a:cxn ang="0">
                    <a:pos x="29" y="96"/>
                  </a:cxn>
                  <a:cxn ang="0">
                    <a:pos x="41" y="126"/>
                  </a:cxn>
                  <a:cxn ang="0">
                    <a:pos x="29" y="161"/>
                  </a:cxn>
                  <a:cxn ang="0">
                    <a:pos x="47" y="149"/>
                  </a:cxn>
                  <a:cxn ang="0">
                    <a:pos x="53" y="347"/>
                  </a:cxn>
                  <a:cxn ang="0">
                    <a:pos x="65" y="371"/>
                  </a:cxn>
                  <a:cxn ang="0">
                    <a:pos x="65" y="377"/>
                  </a:cxn>
                  <a:cxn ang="0">
                    <a:pos x="65" y="389"/>
                  </a:cxn>
                  <a:cxn ang="0">
                    <a:pos x="77" y="395"/>
                  </a:cxn>
                  <a:cxn ang="0">
                    <a:pos x="101" y="407"/>
                  </a:cxn>
                  <a:cxn ang="0">
                    <a:pos x="125" y="413"/>
                  </a:cxn>
                  <a:cxn ang="0">
                    <a:pos x="149" y="419"/>
                  </a:cxn>
                  <a:cxn ang="0">
                    <a:pos x="125" y="395"/>
                  </a:cxn>
                  <a:cxn ang="0">
                    <a:pos x="77" y="365"/>
                  </a:cxn>
                  <a:cxn ang="0">
                    <a:pos x="77" y="365"/>
                  </a:cxn>
                  <a:cxn ang="0">
                    <a:pos x="77" y="353"/>
                  </a:cxn>
                  <a:cxn ang="0">
                    <a:pos x="83" y="329"/>
                  </a:cxn>
                  <a:cxn ang="0">
                    <a:pos x="83" y="293"/>
                  </a:cxn>
                  <a:cxn ang="0">
                    <a:pos x="83" y="257"/>
                  </a:cxn>
                  <a:cxn ang="0">
                    <a:pos x="83" y="221"/>
                  </a:cxn>
                  <a:cxn ang="0">
                    <a:pos x="77" y="185"/>
                  </a:cxn>
                  <a:cxn ang="0">
                    <a:pos x="65" y="155"/>
                  </a:cxn>
                  <a:cxn ang="0">
                    <a:pos x="59" y="143"/>
                  </a:cxn>
                  <a:cxn ang="0">
                    <a:pos x="53" y="137"/>
                  </a:cxn>
                  <a:cxn ang="0">
                    <a:pos x="53" y="120"/>
                  </a:cxn>
                  <a:cxn ang="0">
                    <a:pos x="53" y="108"/>
                  </a:cxn>
                  <a:cxn ang="0">
                    <a:pos x="47" y="90"/>
                  </a:cxn>
                  <a:cxn ang="0">
                    <a:pos x="35" y="54"/>
                  </a:cxn>
                  <a:cxn ang="0">
                    <a:pos x="23" y="18"/>
                  </a:cxn>
                  <a:cxn ang="0">
                    <a:pos x="17" y="6"/>
                  </a:cxn>
                  <a:cxn ang="0">
                    <a:pos x="17" y="0"/>
                  </a:cxn>
                  <a:cxn ang="0">
                    <a:pos x="0" y="6"/>
                  </a:cxn>
                  <a:cxn ang="0">
                    <a:pos x="6" y="114"/>
                  </a:cxn>
                  <a:cxn ang="0">
                    <a:pos x="29" y="96"/>
                  </a:cxn>
                  <a:cxn ang="0">
                    <a:pos x="29" y="96"/>
                  </a:cxn>
                </a:cxnLst>
                <a:rect l="0" t="0" r="r" b="b"/>
                <a:pathLst>
                  <a:path w="149" h="419">
                    <a:moveTo>
                      <a:pt x="29" y="96"/>
                    </a:moveTo>
                    <a:lnTo>
                      <a:pt x="41" y="126"/>
                    </a:lnTo>
                    <a:lnTo>
                      <a:pt x="29" y="161"/>
                    </a:lnTo>
                    <a:lnTo>
                      <a:pt x="47" y="149"/>
                    </a:lnTo>
                    <a:lnTo>
                      <a:pt x="53" y="347"/>
                    </a:lnTo>
                    <a:lnTo>
                      <a:pt x="65" y="371"/>
                    </a:lnTo>
                    <a:lnTo>
                      <a:pt x="65" y="377"/>
                    </a:lnTo>
                    <a:lnTo>
                      <a:pt x="65" y="389"/>
                    </a:lnTo>
                    <a:lnTo>
                      <a:pt x="77" y="395"/>
                    </a:lnTo>
                    <a:lnTo>
                      <a:pt x="101" y="407"/>
                    </a:lnTo>
                    <a:lnTo>
                      <a:pt x="125" y="413"/>
                    </a:lnTo>
                    <a:lnTo>
                      <a:pt x="149" y="419"/>
                    </a:lnTo>
                    <a:lnTo>
                      <a:pt x="125" y="395"/>
                    </a:lnTo>
                    <a:lnTo>
                      <a:pt x="77" y="365"/>
                    </a:lnTo>
                    <a:lnTo>
                      <a:pt x="77" y="365"/>
                    </a:lnTo>
                    <a:lnTo>
                      <a:pt x="77" y="353"/>
                    </a:lnTo>
                    <a:lnTo>
                      <a:pt x="83" y="329"/>
                    </a:lnTo>
                    <a:lnTo>
                      <a:pt x="83" y="293"/>
                    </a:lnTo>
                    <a:lnTo>
                      <a:pt x="83" y="257"/>
                    </a:lnTo>
                    <a:lnTo>
                      <a:pt x="83" y="221"/>
                    </a:lnTo>
                    <a:lnTo>
                      <a:pt x="77" y="185"/>
                    </a:lnTo>
                    <a:lnTo>
                      <a:pt x="65" y="155"/>
                    </a:lnTo>
                    <a:lnTo>
                      <a:pt x="59" y="143"/>
                    </a:lnTo>
                    <a:lnTo>
                      <a:pt x="53" y="137"/>
                    </a:lnTo>
                    <a:lnTo>
                      <a:pt x="53" y="120"/>
                    </a:lnTo>
                    <a:lnTo>
                      <a:pt x="53" y="108"/>
                    </a:lnTo>
                    <a:lnTo>
                      <a:pt x="47" y="90"/>
                    </a:lnTo>
                    <a:lnTo>
                      <a:pt x="35" y="54"/>
                    </a:lnTo>
                    <a:lnTo>
                      <a:pt x="23" y="18"/>
                    </a:lnTo>
                    <a:lnTo>
                      <a:pt x="17" y="6"/>
                    </a:lnTo>
                    <a:lnTo>
                      <a:pt x="17" y="0"/>
                    </a:lnTo>
                    <a:lnTo>
                      <a:pt x="0" y="6"/>
                    </a:lnTo>
                    <a:lnTo>
                      <a:pt x="6" y="114"/>
                    </a:lnTo>
                    <a:lnTo>
                      <a:pt x="29" y="96"/>
                    </a:lnTo>
                    <a:lnTo>
                      <a:pt x="2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37" name="Freeform 21"/>
              <p:cNvSpPr>
                <a:spLocks/>
              </p:cNvSpPr>
              <p:nvPr/>
            </p:nvSpPr>
            <p:spPr bwMode="hidden">
              <a:xfrm>
                <a:off x="1140" y="2434"/>
                <a:ext cx="167" cy="138"/>
              </a:xfrm>
              <a:custGeom>
                <a:avLst/>
                <a:gdLst/>
                <a:ahLst/>
                <a:cxnLst>
                  <a:cxn ang="0">
                    <a:pos x="102" y="18"/>
                  </a:cxn>
                  <a:cxn ang="0">
                    <a:pos x="96" y="12"/>
                  </a:cxn>
                  <a:cxn ang="0">
                    <a:pos x="90" y="0"/>
                  </a:cxn>
                  <a:cxn ang="0">
                    <a:pos x="78" y="0"/>
                  </a:cxn>
                  <a:cxn ang="0">
                    <a:pos x="66" y="0"/>
                  </a:cxn>
                  <a:cxn ang="0">
                    <a:pos x="60" y="0"/>
                  </a:cxn>
                  <a:cxn ang="0">
                    <a:pos x="48" y="6"/>
                  </a:cxn>
                  <a:cxn ang="0">
                    <a:pos x="36" y="12"/>
                  </a:cxn>
                  <a:cxn ang="0">
                    <a:pos x="30" y="12"/>
                  </a:cxn>
                  <a:cxn ang="0">
                    <a:pos x="24" y="24"/>
                  </a:cxn>
                  <a:cxn ang="0">
                    <a:pos x="18" y="42"/>
                  </a:cxn>
                  <a:cxn ang="0">
                    <a:pos x="6" y="66"/>
                  </a:cxn>
                  <a:cxn ang="0">
                    <a:pos x="0" y="72"/>
                  </a:cxn>
                  <a:cxn ang="0">
                    <a:pos x="42" y="30"/>
                  </a:cxn>
                  <a:cxn ang="0">
                    <a:pos x="30" y="66"/>
                  </a:cxn>
                  <a:cxn ang="0">
                    <a:pos x="96" y="36"/>
                  </a:cxn>
                  <a:cxn ang="0">
                    <a:pos x="120" y="78"/>
                  </a:cxn>
                  <a:cxn ang="0">
                    <a:pos x="120" y="54"/>
                  </a:cxn>
                  <a:cxn ang="0">
                    <a:pos x="167" y="138"/>
                  </a:cxn>
                  <a:cxn ang="0">
                    <a:pos x="167" y="120"/>
                  </a:cxn>
                  <a:cxn ang="0">
                    <a:pos x="161" y="102"/>
                  </a:cxn>
                  <a:cxn ang="0">
                    <a:pos x="138" y="60"/>
                  </a:cxn>
                  <a:cxn ang="0">
                    <a:pos x="114" y="30"/>
                  </a:cxn>
                  <a:cxn ang="0">
                    <a:pos x="108" y="24"/>
                  </a:cxn>
                  <a:cxn ang="0">
                    <a:pos x="102" y="18"/>
                  </a:cxn>
                  <a:cxn ang="0">
                    <a:pos x="102" y="18"/>
                  </a:cxn>
                </a:cxnLst>
                <a:rect l="0" t="0" r="r" b="b"/>
                <a:pathLst>
                  <a:path w="167" h="138">
                    <a:moveTo>
                      <a:pt x="102" y="18"/>
                    </a:moveTo>
                    <a:lnTo>
                      <a:pt x="96" y="12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48" y="6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24"/>
                    </a:lnTo>
                    <a:lnTo>
                      <a:pt x="18" y="42"/>
                    </a:lnTo>
                    <a:lnTo>
                      <a:pt x="6" y="66"/>
                    </a:lnTo>
                    <a:lnTo>
                      <a:pt x="0" y="72"/>
                    </a:lnTo>
                    <a:lnTo>
                      <a:pt x="42" y="30"/>
                    </a:lnTo>
                    <a:lnTo>
                      <a:pt x="30" y="66"/>
                    </a:lnTo>
                    <a:lnTo>
                      <a:pt x="96" y="36"/>
                    </a:lnTo>
                    <a:lnTo>
                      <a:pt x="120" y="78"/>
                    </a:lnTo>
                    <a:lnTo>
                      <a:pt x="120" y="54"/>
                    </a:lnTo>
                    <a:lnTo>
                      <a:pt x="167" y="138"/>
                    </a:lnTo>
                    <a:lnTo>
                      <a:pt x="167" y="120"/>
                    </a:lnTo>
                    <a:lnTo>
                      <a:pt x="161" y="102"/>
                    </a:lnTo>
                    <a:lnTo>
                      <a:pt x="138" y="60"/>
                    </a:lnTo>
                    <a:lnTo>
                      <a:pt x="114" y="30"/>
                    </a:lnTo>
                    <a:lnTo>
                      <a:pt x="108" y="24"/>
                    </a:lnTo>
                    <a:lnTo>
                      <a:pt x="102" y="18"/>
                    </a:lnTo>
                    <a:lnTo>
                      <a:pt x="102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38" name="Freeform 22"/>
              <p:cNvSpPr>
                <a:spLocks/>
              </p:cNvSpPr>
              <p:nvPr/>
            </p:nvSpPr>
            <p:spPr bwMode="hidden">
              <a:xfrm>
                <a:off x="948" y="2314"/>
                <a:ext cx="113" cy="1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24" y="6"/>
                  </a:cxn>
                  <a:cxn ang="0">
                    <a:pos x="48" y="18"/>
                  </a:cxn>
                  <a:cxn ang="0">
                    <a:pos x="71" y="36"/>
                  </a:cxn>
                  <a:cxn ang="0">
                    <a:pos x="83" y="48"/>
                  </a:cxn>
                  <a:cxn ang="0">
                    <a:pos x="95" y="66"/>
                  </a:cxn>
                  <a:cxn ang="0">
                    <a:pos x="107" y="90"/>
                  </a:cxn>
                  <a:cxn ang="0">
                    <a:pos x="113" y="114"/>
                  </a:cxn>
                  <a:cxn ang="0">
                    <a:pos x="83" y="66"/>
                  </a:cxn>
                  <a:cxn ang="0">
                    <a:pos x="60" y="78"/>
                  </a:cxn>
                  <a:cxn ang="0">
                    <a:pos x="71" y="54"/>
                  </a:cxn>
                  <a:cxn ang="0">
                    <a:pos x="12" y="78"/>
                  </a:cxn>
                  <a:cxn ang="0">
                    <a:pos x="60" y="48"/>
                  </a:cxn>
                  <a:cxn ang="0">
                    <a:pos x="60" y="42"/>
                  </a:cxn>
                  <a:cxn ang="0">
                    <a:pos x="54" y="30"/>
                  </a:cxn>
                  <a:cxn ang="0">
                    <a:pos x="36" y="1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3" h="114">
                    <a:moveTo>
                      <a:pt x="0" y="0"/>
                    </a:moveTo>
                    <a:lnTo>
                      <a:pt x="6" y="0"/>
                    </a:lnTo>
                    <a:lnTo>
                      <a:pt x="24" y="6"/>
                    </a:lnTo>
                    <a:lnTo>
                      <a:pt x="48" y="18"/>
                    </a:lnTo>
                    <a:lnTo>
                      <a:pt x="71" y="36"/>
                    </a:lnTo>
                    <a:lnTo>
                      <a:pt x="83" y="48"/>
                    </a:lnTo>
                    <a:lnTo>
                      <a:pt x="95" y="66"/>
                    </a:lnTo>
                    <a:lnTo>
                      <a:pt x="107" y="90"/>
                    </a:lnTo>
                    <a:lnTo>
                      <a:pt x="113" y="114"/>
                    </a:lnTo>
                    <a:lnTo>
                      <a:pt x="83" y="66"/>
                    </a:lnTo>
                    <a:lnTo>
                      <a:pt x="60" y="78"/>
                    </a:lnTo>
                    <a:lnTo>
                      <a:pt x="71" y="54"/>
                    </a:lnTo>
                    <a:lnTo>
                      <a:pt x="12" y="78"/>
                    </a:lnTo>
                    <a:lnTo>
                      <a:pt x="60" y="48"/>
                    </a:lnTo>
                    <a:lnTo>
                      <a:pt x="60" y="42"/>
                    </a:lnTo>
                    <a:lnTo>
                      <a:pt x="54" y="30"/>
                    </a:lnTo>
                    <a:lnTo>
                      <a:pt x="36" y="1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39" name="Freeform 23"/>
              <p:cNvSpPr>
                <a:spLocks/>
              </p:cNvSpPr>
              <p:nvPr/>
            </p:nvSpPr>
            <p:spPr bwMode="hidden">
              <a:xfrm>
                <a:off x="1122" y="2578"/>
                <a:ext cx="66" cy="60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42" y="18"/>
                  </a:cxn>
                  <a:cxn ang="0">
                    <a:pos x="36" y="6"/>
                  </a:cxn>
                  <a:cxn ang="0">
                    <a:pos x="24" y="30"/>
                  </a:cxn>
                  <a:cxn ang="0">
                    <a:pos x="18" y="36"/>
                  </a:cxn>
                  <a:cxn ang="0">
                    <a:pos x="6" y="48"/>
                  </a:cxn>
                  <a:cxn ang="0">
                    <a:pos x="0" y="60"/>
                  </a:cxn>
                  <a:cxn ang="0">
                    <a:pos x="12" y="54"/>
                  </a:cxn>
                  <a:cxn ang="0">
                    <a:pos x="30" y="36"/>
                  </a:cxn>
                  <a:cxn ang="0">
                    <a:pos x="54" y="18"/>
                  </a:cxn>
                  <a:cxn ang="0">
                    <a:pos x="66" y="6"/>
                  </a:cxn>
                  <a:cxn ang="0">
                    <a:pos x="54" y="0"/>
                  </a:cxn>
                  <a:cxn ang="0">
                    <a:pos x="54" y="0"/>
                  </a:cxn>
                </a:cxnLst>
                <a:rect l="0" t="0" r="r" b="b"/>
                <a:pathLst>
                  <a:path w="66" h="60">
                    <a:moveTo>
                      <a:pt x="54" y="0"/>
                    </a:moveTo>
                    <a:lnTo>
                      <a:pt x="42" y="18"/>
                    </a:lnTo>
                    <a:lnTo>
                      <a:pt x="36" y="6"/>
                    </a:lnTo>
                    <a:lnTo>
                      <a:pt x="24" y="30"/>
                    </a:lnTo>
                    <a:lnTo>
                      <a:pt x="18" y="36"/>
                    </a:lnTo>
                    <a:lnTo>
                      <a:pt x="6" y="48"/>
                    </a:lnTo>
                    <a:lnTo>
                      <a:pt x="0" y="60"/>
                    </a:lnTo>
                    <a:lnTo>
                      <a:pt x="12" y="54"/>
                    </a:lnTo>
                    <a:lnTo>
                      <a:pt x="30" y="36"/>
                    </a:lnTo>
                    <a:lnTo>
                      <a:pt x="54" y="18"/>
                    </a:lnTo>
                    <a:lnTo>
                      <a:pt x="66" y="6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40" name="Freeform 24"/>
              <p:cNvSpPr>
                <a:spLocks/>
              </p:cNvSpPr>
              <p:nvPr/>
            </p:nvSpPr>
            <p:spPr bwMode="hidden">
              <a:xfrm>
                <a:off x="942" y="2674"/>
                <a:ext cx="161" cy="179"/>
              </a:xfrm>
              <a:custGeom>
                <a:avLst/>
                <a:gdLst/>
                <a:ahLst/>
                <a:cxnLst>
                  <a:cxn ang="0">
                    <a:pos x="131" y="53"/>
                  </a:cxn>
                  <a:cxn ang="0">
                    <a:pos x="137" y="53"/>
                  </a:cxn>
                  <a:cxn ang="0">
                    <a:pos x="143" y="41"/>
                  </a:cxn>
                  <a:cxn ang="0">
                    <a:pos x="155" y="35"/>
                  </a:cxn>
                  <a:cxn ang="0">
                    <a:pos x="161" y="24"/>
                  </a:cxn>
                  <a:cxn ang="0">
                    <a:pos x="161" y="12"/>
                  </a:cxn>
                  <a:cxn ang="0">
                    <a:pos x="161" y="0"/>
                  </a:cxn>
                  <a:cxn ang="0">
                    <a:pos x="149" y="24"/>
                  </a:cxn>
                  <a:cxn ang="0">
                    <a:pos x="143" y="35"/>
                  </a:cxn>
                  <a:cxn ang="0">
                    <a:pos x="131" y="35"/>
                  </a:cxn>
                  <a:cxn ang="0">
                    <a:pos x="119" y="41"/>
                  </a:cxn>
                  <a:cxn ang="0">
                    <a:pos x="125" y="53"/>
                  </a:cxn>
                  <a:cxn ang="0">
                    <a:pos x="95" y="95"/>
                  </a:cxn>
                  <a:cxn ang="0">
                    <a:pos x="0" y="137"/>
                  </a:cxn>
                  <a:cxn ang="0">
                    <a:pos x="60" y="119"/>
                  </a:cxn>
                  <a:cxn ang="0">
                    <a:pos x="54" y="125"/>
                  </a:cxn>
                  <a:cxn ang="0">
                    <a:pos x="48" y="131"/>
                  </a:cxn>
                  <a:cxn ang="0">
                    <a:pos x="24" y="155"/>
                  </a:cxn>
                  <a:cxn ang="0">
                    <a:pos x="12" y="167"/>
                  </a:cxn>
                  <a:cxn ang="0">
                    <a:pos x="0" y="173"/>
                  </a:cxn>
                  <a:cxn ang="0">
                    <a:pos x="0" y="179"/>
                  </a:cxn>
                  <a:cxn ang="0">
                    <a:pos x="6" y="173"/>
                  </a:cxn>
                  <a:cxn ang="0">
                    <a:pos x="30" y="155"/>
                  </a:cxn>
                  <a:cxn ang="0">
                    <a:pos x="48" y="143"/>
                  </a:cxn>
                  <a:cxn ang="0">
                    <a:pos x="71" y="125"/>
                  </a:cxn>
                  <a:cxn ang="0">
                    <a:pos x="95" y="107"/>
                  </a:cxn>
                  <a:cxn ang="0">
                    <a:pos x="119" y="77"/>
                  </a:cxn>
                  <a:cxn ang="0">
                    <a:pos x="131" y="59"/>
                  </a:cxn>
                  <a:cxn ang="0">
                    <a:pos x="131" y="53"/>
                  </a:cxn>
                  <a:cxn ang="0">
                    <a:pos x="131" y="53"/>
                  </a:cxn>
                </a:cxnLst>
                <a:rect l="0" t="0" r="r" b="b"/>
                <a:pathLst>
                  <a:path w="161" h="179">
                    <a:moveTo>
                      <a:pt x="131" y="53"/>
                    </a:moveTo>
                    <a:lnTo>
                      <a:pt x="137" y="53"/>
                    </a:lnTo>
                    <a:lnTo>
                      <a:pt x="143" y="41"/>
                    </a:lnTo>
                    <a:lnTo>
                      <a:pt x="155" y="35"/>
                    </a:lnTo>
                    <a:lnTo>
                      <a:pt x="161" y="24"/>
                    </a:lnTo>
                    <a:lnTo>
                      <a:pt x="161" y="12"/>
                    </a:lnTo>
                    <a:lnTo>
                      <a:pt x="161" y="0"/>
                    </a:lnTo>
                    <a:lnTo>
                      <a:pt x="149" y="24"/>
                    </a:lnTo>
                    <a:lnTo>
                      <a:pt x="143" y="35"/>
                    </a:lnTo>
                    <a:lnTo>
                      <a:pt x="131" y="35"/>
                    </a:lnTo>
                    <a:lnTo>
                      <a:pt x="119" y="41"/>
                    </a:lnTo>
                    <a:lnTo>
                      <a:pt x="125" y="53"/>
                    </a:lnTo>
                    <a:lnTo>
                      <a:pt x="95" y="95"/>
                    </a:lnTo>
                    <a:lnTo>
                      <a:pt x="0" y="137"/>
                    </a:lnTo>
                    <a:lnTo>
                      <a:pt x="60" y="119"/>
                    </a:lnTo>
                    <a:lnTo>
                      <a:pt x="54" y="125"/>
                    </a:lnTo>
                    <a:lnTo>
                      <a:pt x="48" y="131"/>
                    </a:lnTo>
                    <a:lnTo>
                      <a:pt x="24" y="155"/>
                    </a:lnTo>
                    <a:lnTo>
                      <a:pt x="12" y="167"/>
                    </a:lnTo>
                    <a:lnTo>
                      <a:pt x="0" y="173"/>
                    </a:lnTo>
                    <a:lnTo>
                      <a:pt x="0" y="179"/>
                    </a:lnTo>
                    <a:lnTo>
                      <a:pt x="6" y="173"/>
                    </a:lnTo>
                    <a:lnTo>
                      <a:pt x="30" y="155"/>
                    </a:lnTo>
                    <a:lnTo>
                      <a:pt x="48" y="143"/>
                    </a:lnTo>
                    <a:lnTo>
                      <a:pt x="71" y="125"/>
                    </a:lnTo>
                    <a:lnTo>
                      <a:pt x="95" y="107"/>
                    </a:lnTo>
                    <a:lnTo>
                      <a:pt x="119" y="77"/>
                    </a:lnTo>
                    <a:lnTo>
                      <a:pt x="131" y="59"/>
                    </a:lnTo>
                    <a:lnTo>
                      <a:pt x="131" y="53"/>
                    </a:lnTo>
                    <a:lnTo>
                      <a:pt x="131" y="5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41" name="Freeform 25"/>
              <p:cNvSpPr>
                <a:spLocks/>
              </p:cNvSpPr>
              <p:nvPr/>
            </p:nvSpPr>
            <p:spPr bwMode="hidden">
              <a:xfrm>
                <a:off x="737" y="2763"/>
                <a:ext cx="73" cy="54"/>
              </a:xfrm>
              <a:custGeom>
                <a:avLst/>
                <a:gdLst/>
                <a:ahLst/>
                <a:cxnLst>
                  <a:cxn ang="0">
                    <a:pos x="24" y="36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66" y="6"/>
                  </a:cxn>
                  <a:cxn ang="0">
                    <a:pos x="72" y="0"/>
                  </a:cxn>
                  <a:cxn ang="0">
                    <a:pos x="42" y="18"/>
                  </a:cxn>
                  <a:cxn ang="0">
                    <a:pos x="30" y="24"/>
                  </a:cxn>
                  <a:cxn ang="0">
                    <a:pos x="24" y="24"/>
                  </a:cxn>
                  <a:cxn ang="0">
                    <a:pos x="18" y="18"/>
                  </a:cxn>
                  <a:cxn ang="0">
                    <a:pos x="12" y="12"/>
                  </a:cxn>
                  <a:cxn ang="0">
                    <a:pos x="0" y="54"/>
                  </a:cxn>
                  <a:cxn ang="0">
                    <a:pos x="12" y="42"/>
                  </a:cxn>
                  <a:cxn ang="0">
                    <a:pos x="24" y="36"/>
                  </a:cxn>
                  <a:cxn ang="0">
                    <a:pos x="24" y="36"/>
                  </a:cxn>
                </a:cxnLst>
                <a:rect l="0" t="0" r="r" b="b"/>
                <a:pathLst>
                  <a:path w="72" h="54">
                    <a:moveTo>
                      <a:pt x="24" y="36"/>
                    </a:moveTo>
                    <a:lnTo>
                      <a:pt x="48" y="24"/>
                    </a:lnTo>
                    <a:lnTo>
                      <a:pt x="60" y="12"/>
                    </a:lnTo>
                    <a:lnTo>
                      <a:pt x="66" y="6"/>
                    </a:lnTo>
                    <a:lnTo>
                      <a:pt x="72" y="0"/>
                    </a:lnTo>
                    <a:lnTo>
                      <a:pt x="42" y="18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18"/>
                    </a:lnTo>
                    <a:lnTo>
                      <a:pt x="12" y="12"/>
                    </a:lnTo>
                    <a:lnTo>
                      <a:pt x="0" y="54"/>
                    </a:lnTo>
                    <a:lnTo>
                      <a:pt x="12" y="42"/>
                    </a:lnTo>
                    <a:lnTo>
                      <a:pt x="24" y="36"/>
                    </a:lnTo>
                    <a:lnTo>
                      <a:pt x="24" y="3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42" name="Freeform 26"/>
              <p:cNvSpPr>
                <a:spLocks/>
              </p:cNvSpPr>
              <p:nvPr/>
            </p:nvSpPr>
            <p:spPr bwMode="hidden">
              <a:xfrm>
                <a:off x="624" y="2889"/>
                <a:ext cx="12" cy="54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6" y="54"/>
                  </a:cxn>
                  <a:cxn ang="0">
                    <a:pos x="12" y="36"/>
                  </a:cxn>
                  <a:cxn ang="0">
                    <a:pos x="12" y="18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54">
                    <a:moveTo>
                      <a:pt x="12" y="0"/>
                    </a:moveTo>
                    <a:lnTo>
                      <a:pt x="0" y="12"/>
                    </a:lnTo>
                    <a:lnTo>
                      <a:pt x="0" y="18"/>
                    </a:lnTo>
                    <a:lnTo>
                      <a:pt x="6" y="54"/>
                    </a:lnTo>
                    <a:lnTo>
                      <a:pt x="12" y="36"/>
                    </a:lnTo>
                    <a:lnTo>
                      <a:pt x="12" y="18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43" name="Freeform 27"/>
              <p:cNvSpPr>
                <a:spLocks/>
              </p:cNvSpPr>
              <p:nvPr/>
            </p:nvSpPr>
            <p:spPr bwMode="hidden">
              <a:xfrm>
                <a:off x="492" y="3021"/>
                <a:ext cx="48" cy="72"/>
              </a:xfrm>
              <a:custGeom>
                <a:avLst/>
                <a:gdLst/>
                <a:ahLst/>
                <a:cxnLst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6" y="0"/>
                  </a:cxn>
                  <a:cxn ang="0">
                    <a:pos x="42" y="12"/>
                  </a:cxn>
                  <a:cxn ang="0">
                    <a:pos x="42" y="12"/>
                  </a:cxn>
                  <a:cxn ang="0">
                    <a:pos x="0" y="72"/>
                  </a:cxn>
                  <a:cxn ang="0">
                    <a:pos x="18" y="54"/>
                  </a:cxn>
                  <a:cxn ang="0">
                    <a:pos x="18" y="6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</a:cxnLst>
                <a:rect l="0" t="0" r="r" b="b"/>
                <a:pathLst>
                  <a:path w="48" h="72">
                    <a:moveTo>
                      <a:pt x="48" y="6"/>
                    </a:moveTo>
                    <a:lnTo>
                      <a:pt x="48" y="6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6" y="0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0" y="72"/>
                    </a:lnTo>
                    <a:lnTo>
                      <a:pt x="18" y="54"/>
                    </a:lnTo>
                    <a:lnTo>
                      <a:pt x="18" y="66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8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44" name="Freeform 28"/>
              <p:cNvSpPr>
                <a:spLocks/>
              </p:cNvSpPr>
              <p:nvPr/>
            </p:nvSpPr>
            <p:spPr bwMode="hidden">
              <a:xfrm>
                <a:off x="437" y="3027"/>
                <a:ext cx="288" cy="84"/>
              </a:xfrm>
              <a:custGeom>
                <a:avLst/>
                <a:gdLst/>
                <a:ahLst/>
                <a:cxnLst>
                  <a:cxn ang="0">
                    <a:pos x="287" y="0"/>
                  </a:cxn>
                  <a:cxn ang="0">
                    <a:pos x="0" y="84"/>
                  </a:cxn>
                  <a:cxn ang="0">
                    <a:pos x="168" y="36"/>
                  </a:cxn>
                  <a:cxn ang="0">
                    <a:pos x="114" y="60"/>
                  </a:cxn>
                  <a:cxn ang="0">
                    <a:pos x="276" y="18"/>
                  </a:cxn>
                  <a:cxn ang="0">
                    <a:pos x="287" y="0"/>
                  </a:cxn>
                  <a:cxn ang="0">
                    <a:pos x="287" y="0"/>
                  </a:cxn>
                </a:cxnLst>
                <a:rect l="0" t="0" r="r" b="b"/>
                <a:pathLst>
                  <a:path w="287" h="84">
                    <a:moveTo>
                      <a:pt x="287" y="0"/>
                    </a:moveTo>
                    <a:lnTo>
                      <a:pt x="0" y="84"/>
                    </a:lnTo>
                    <a:lnTo>
                      <a:pt x="168" y="36"/>
                    </a:lnTo>
                    <a:lnTo>
                      <a:pt x="114" y="60"/>
                    </a:lnTo>
                    <a:lnTo>
                      <a:pt x="276" y="18"/>
                    </a:lnTo>
                    <a:lnTo>
                      <a:pt x="287" y="0"/>
                    </a:lnTo>
                    <a:lnTo>
                      <a:pt x="287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45" name="Freeform 29"/>
              <p:cNvSpPr>
                <a:spLocks/>
              </p:cNvSpPr>
              <p:nvPr/>
            </p:nvSpPr>
            <p:spPr bwMode="hidden">
              <a:xfrm>
                <a:off x="828" y="3003"/>
                <a:ext cx="66" cy="10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6" y="6"/>
                  </a:cxn>
                  <a:cxn ang="0">
                    <a:pos x="0" y="84"/>
                  </a:cxn>
                  <a:cxn ang="0">
                    <a:pos x="54" y="24"/>
                  </a:cxn>
                  <a:cxn ang="0">
                    <a:pos x="6" y="108"/>
                  </a:cxn>
                  <a:cxn ang="0">
                    <a:pos x="66" y="6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6" h="108">
                    <a:moveTo>
                      <a:pt x="6" y="0"/>
                    </a:moveTo>
                    <a:lnTo>
                      <a:pt x="66" y="6"/>
                    </a:lnTo>
                    <a:lnTo>
                      <a:pt x="0" y="84"/>
                    </a:lnTo>
                    <a:lnTo>
                      <a:pt x="54" y="24"/>
                    </a:lnTo>
                    <a:lnTo>
                      <a:pt x="6" y="108"/>
                    </a:lnTo>
                    <a:lnTo>
                      <a:pt x="66" y="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46" name="Freeform 30"/>
              <p:cNvSpPr>
                <a:spLocks/>
              </p:cNvSpPr>
              <p:nvPr/>
            </p:nvSpPr>
            <p:spPr bwMode="hidden">
              <a:xfrm>
                <a:off x="366" y="3111"/>
                <a:ext cx="77" cy="42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42" y="0"/>
                  </a:cxn>
                  <a:cxn ang="0">
                    <a:pos x="60" y="6"/>
                  </a:cxn>
                  <a:cxn ang="0">
                    <a:pos x="48" y="6"/>
                  </a:cxn>
                  <a:cxn ang="0">
                    <a:pos x="42" y="6"/>
                  </a:cxn>
                  <a:cxn ang="0">
                    <a:pos x="60" y="6"/>
                  </a:cxn>
                  <a:cxn ang="0">
                    <a:pos x="0" y="24"/>
                  </a:cxn>
                  <a:cxn ang="0">
                    <a:pos x="71" y="6"/>
                  </a:cxn>
                  <a:cxn ang="0">
                    <a:pos x="66" y="42"/>
                  </a:cxn>
                  <a:cxn ang="0">
                    <a:pos x="77" y="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77" h="42">
                    <a:moveTo>
                      <a:pt x="36" y="0"/>
                    </a:moveTo>
                    <a:lnTo>
                      <a:pt x="42" y="0"/>
                    </a:lnTo>
                    <a:lnTo>
                      <a:pt x="60" y="6"/>
                    </a:lnTo>
                    <a:lnTo>
                      <a:pt x="48" y="6"/>
                    </a:lnTo>
                    <a:lnTo>
                      <a:pt x="42" y="6"/>
                    </a:lnTo>
                    <a:lnTo>
                      <a:pt x="60" y="6"/>
                    </a:lnTo>
                    <a:lnTo>
                      <a:pt x="0" y="24"/>
                    </a:lnTo>
                    <a:lnTo>
                      <a:pt x="71" y="6"/>
                    </a:lnTo>
                    <a:lnTo>
                      <a:pt x="66" y="42"/>
                    </a:lnTo>
                    <a:lnTo>
                      <a:pt x="77" y="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47" name="Freeform 31"/>
              <p:cNvSpPr>
                <a:spLocks/>
              </p:cNvSpPr>
              <p:nvPr/>
            </p:nvSpPr>
            <p:spPr bwMode="hidden">
              <a:xfrm>
                <a:off x="498" y="3165"/>
                <a:ext cx="66" cy="30"/>
              </a:xfrm>
              <a:custGeom>
                <a:avLst/>
                <a:gdLst/>
                <a:ahLst/>
                <a:cxnLst>
                  <a:cxn ang="0">
                    <a:pos x="66" y="6"/>
                  </a:cxn>
                  <a:cxn ang="0">
                    <a:pos x="0" y="0"/>
                  </a:cxn>
                  <a:cxn ang="0">
                    <a:pos x="54" y="6"/>
                  </a:cxn>
                  <a:cxn ang="0">
                    <a:pos x="18" y="18"/>
                  </a:cxn>
                  <a:cxn ang="0">
                    <a:pos x="60" y="12"/>
                  </a:cxn>
                  <a:cxn ang="0">
                    <a:pos x="60" y="30"/>
                  </a:cxn>
                  <a:cxn ang="0">
                    <a:pos x="60" y="30"/>
                  </a:cxn>
                  <a:cxn ang="0">
                    <a:pos x="66" y="6"/>
                  </a:cxn>
                  <a:cxn ang="0">
                    <a:pos x="66" y="6"/>
                  </a:cxn>
                </a:cxnLst>
                <a:rect l="0" t="0" r="r" b="b"/>
                <a:pathLst>
                  <a:path w="66" h="30">
                    <a:moveTo>
                      <a:pt x="66" y="6"/>
                    </a:moveTo>
                    <a:lnTo>
                      <a:pt x="0" y="0"/>
                    </a:lnTo>
                    <a:lnTo>
                      <a:pt x="54" y="6"/>
                    </a:lnTo>
                    <a:lnTo>
                      <a:pt x="18" y="18"/>
                    </a:lnTo>
                    <a:lnTo>
                      <a:pt x="60" y="12"/>
                    </a:lnTo>
                    <a:lnTo>
                      <a:pt x="60" y="30"/>
                    </a:lnTo>
                    <a:lnTo>
                      <a:pt x="60" y="30"/>
                    </a:lnTo>
                    <a:lnTo>
                      <a:pt x="66" y="6"/>
                    </a:lnTo>
                    <a:lnTo>
                      <a:pt x="6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48" name="Freeform 32"/>
              <p:cNvSpPr>
                <a:spLocks/>
              </p:cNvSpPr>
              <p:nvPr/>
            </p:nvSpPr>
            <p:spPr bwMode="hidden">
              <a:xfrm>
                <a:off x="840" y="2919"/>
                <a:ext cx="18" cy="60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12" y="24"/>
                  </a:cxn>
                  <a:cxn ang="0">
                    <a:pos x="12" y="60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18" y="0"/>
                  </a:cxn>
                  <a:cxn ang="0">
                    <a:pos x="12" y="18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18" h="60">
                    <a:moveTo>
                      <a:pt x="0" y="24"/>
                    </a:moveTo>
                    <a:lnTo>
                      <a:pt x="12" y="24"/>
                    </a:lnTo>
                    <a:lnTo>
                      <a:pt x="12" y="6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0"/>
                    </a:lnTo>
                    <a:lnTo>
                      <a:pt x="12" y="18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49" name="Freeform 33"/>
              <p:cNvSpPr>
                <a:spLocks/>
              </p:cNvSpPr>
              <p:nvPr/>
            </p:nvSpPr>
            <p:spPr bwMode="hidden">
              <a:xfrm>
                <a:off x="546" y="3021"/>
                <a:ext cx="6" cy="1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6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8">
                    <a:moveTo>
                      <a:pt x="6" y="0"/>
                    </a:moveTo>
                    <a:lnTo>
                      <a:pt x="0" y="18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50" name="Freeform 34"/>
              <p:cNvSpPr>
                <a:spLocks/>
              </p:cNvSpPr>
              <p:nvPr/>
            </p:nvSpPr>
            <p:spPr bwMode="hidden">
              <a:xfrm>
                <a:off x="534" y="2943"/>
                <a:ext cx="30" cy="78"/>
              </a:xfrm>
              <a:custGeom>
                <a:avLst/>
                <a:gdLst/>
                <a:ahLst/>
                <a:cxnLst>
                  <a:cxn ang="0">
                    <a:pos x="24" y="6"/>
                  </a:cxn>
                  <a:cxn ang="0">
                    <a:pos x="18" y="24"/>
                  </a:cxn>
                  <a:cxn ang="0">
                    <a:pos x="0" y="18"/>
                  </a:cxn>
                  <a:cxn ang="0">
                    <a:pos x="12" y="30"/>
                  </a:cxn>
                  <a:cxn ang="0">
                    <a:pos x="6" y="42"/>
                  </a:cxn>
                  <a:cxn ang="0">
                    <a:pos x="18" y="78"/>
                  </a:cxn>
                  <a:cxn ang="0">
                    <a:pos x="18" y="24"/>
                  </a:cxn>
                  <a:cxn ang="0">
                    <a:pos x="24" y="12"/>
                  </a:cxn>
                  <a:cxn ang="0">
                    <a:pos x="30" y="6"/>
                  </a:cxn>
                  <a:cxn ang="0">
                    <a:pos x="30" y="6"/>
                  </a:cxn>
                  <a:cxn ang="0">
                    <a:pos x="12" y="0"/>
                  </a:cxn>
                  <a:cxn ang="0">
                    <a:pos x="24" y="6"/>
                  </a:cxn>
                  <a:cxn ang="0">
                    <a:pos x="24" y="6"/>
                  </a:cxn>
                </a:cxnLst>
                <a:rect l="0" t="0" r="r" b="b"/>
                <a:pathLst>
                  <a:path w="30" h="78">
                    <a:moveTo>
                      <a:pt x="24" y="6"/>
                    </a:moveTo>
                    <a:lnTo>
                      <a:pt x="18" y="24"/>
                    </a:lnTo>
                    <a:lnTo>
                      <a:pt x="0" y="18"/>
                    </a:lnTo>
                    <a:lnTo>
                      <a:pt x="12" y="30"/>
                    </a:lnTo>
                    <a:lnTo>
                      <a:pt x="6" y="42"/>
                    </a:lnTo>
                    <a:lnTo>
                      <a:pt x="18" y="78"/>
                    </a:lnTo>
                    <a:lnTo>
                      <a:pt x="18" y="24"/>
                    </a:lnTo>
                    <a:lnTo>
                      <a:pt x="24" y="12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12" y="0"/>
                    </a:lnTo>
                    <a:lnTo>
                      <a:pt x="24" y="6"/>
                    </a:lnTo>
                    <a:lnTo>
                      <a:pt x="24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51" name="Freeform 35"/>
              <p:cNvSpPr>
                <a:spLocks/>
              </p:cNvSpPr>
              <p:nvPr/>
            </p:nvSpPr>
            <p:spPr bwMode="hidden">
              <a:xfrm>
                <a:off x="540" y="3039"/>
                <a:ext cx="24" cy="2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12" y="6"/>
                  </a:cxn>
                  <a:cxn ang="0">
                    <a:pos x="24" y="24"/>
                  </a:cxn>
                  <a:cxn ang="0">
                    <a:pos x="24" y="18"/>
                  </a:cxn>
                  <a:cxn ang="0">
                    <a:pos x="18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24" h="24">
                    <a:moveTo>
                      <a:pt x="6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24" y="24"/>
                    </a:lnTo>
                    <a:lnTo>
                      <a:pt x="24" y="18"/>
                    </a:lnTo>
                    <a:lnTo>
                      <a:pt x="18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52" name="Freeform 36"/>
              <p:cNvSpPr>
                <a:spLocks/>
              </p:cNvSpPr>
              <p:nvPr/>
            </p:nvSpPr>
            <p:spPr bwMode="hidden">
              <a:xfrm>
                <a:off x="801" y="2681"/>
                <a:ext cx="215" cy="216"/>
              </a:xfrm>
              <a:custGeom>
                <a:avLst/>
                <a:gdLst/>
                <a:ahLst/>
                <a:cxnLst>
                  <a:cxn ang="0">
                    <a:pos x="215" y="0"/>
                  </a:cxn>
                  <a:cxn ang="0">
                    <a:pos x="147" y="36"/>
                  </a:cxn>
                  <a:cxn ang="0">
                    <a:pos x="132" y="49"/>
                  </a:cxn>
                  <a:cxn ang="0">
                    <a:pos x="104" y="79"/>
                  </a:cxn>
                  <a:cxn ang="0">
                    <a:pos x="87" y="114"/>
                  </a:cxn>
                  <a:cxn ang="0">
                    <a:pos x="48" y="156"/>
                  </a:cxn>
                  <a:cxn ang="0">
                    <a:pos x="42" y="166"/>
                  </a:cxn>
                  <a:cxn ang="0">
                    <a:pos x="29" y="177"/>
                  </a:cxn>
                  <a:cxn ang="0">
                    <a:pos x="0" y="208"/>
                  </a:cxn>
                  <a:cxn ang="0">
                    <a:pos x="48" y="216"/>
                  </a:cxn>
                  <a:cxn ang="0">
                    <a:pos x="215" y="0"/>
                  </a:cxn>
                </a:cxnLst>
                <a:rect l="0" t="0" r="r" b="b"/>
                <a:pathLst>
                  <a:path w="215" h="216">
                    <a:moveTo>
                      <a:pt x="215" y="0"/>
                    </a:moveTo>
                    <a:lnTo>
                      <a:pt x="147" y="36"/>
                    </a:lnTo>
                    <a:lnTo>
                      <a:pt x="132" y="49"/>
                    </a:lnTo>
                    <a:lnTo>
                      <a:pt x="104" y="79"/>
                    </a:lnTo>
                    <a:lnTo>
                      <a:pt x="87" y="114"/>
                    </a:lnTo>
                    <a:lnTo>
                      <a:pt x="48" y="156"/>
                    </a:lnTo>
                    <a:lnTo>
                      <a:pt x="42" y="166"/>
                    </a:lnTo>
                    <a:lnTo>
                      <a:pt x="29" y="177"/>
                    </a:lnTo>
                    <a:lnTo>
                      <a:pt x="0" y="208"/>
                    </a:lnTo>
                    <a:lnTo>
                      <a:pt x="48" y="216"/>
                    </a:lnTo>
                    <a:lnTo>
                      <a:pt x="215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53" name="Freeform 37"/>
              <p:cNvSpPr>
                <a:spLocks/>
              </p:cNvSpPr>
              <p:nvPr/>
            </p:nvSpPr>
            <p:spPr bwMode="hidden">
              <a:xfrm>
                <a:off x="536" y="2710"/>
                <a:ext cx="212" cy="179"/>
              </a:xfrm>
              <a:custGeom>
                <a:avLst/>
                <a:gdLst/>
                <a:ahLst/>
                <a:cxnLst>
                  <a:cxn ang="0">
                    <a:pos x="212" y="0"/>
                  </a:cxn>
                  <a:cxn ang="0">
                    <a:pos x="144" y="36"/>
                  </a:cxn>
                  <a:cxn ang="0">
                    <a:pos x="0" y="179"/>
                  </a:cxn>
                  <a:cxn ang="0">
                    <a:pos x="177" y="85"/>
                  </a:cxn>
                  <a:cxn ang="0">
                    <a:pos x="212" y="0"/>
                  </a:cxn>
                </a:cxnLst>
                <a:rect l="0" t="0" r="r" b="b"/>
                <a:pathLst>
                  <a:path w="212" h="179">
                    <a:moveTo>
                      <a:pt x="212" y="0"/>
                    </a:moveTo>
                    <a:lnTo>
                      <a:pt x="144" y="36"/>
                    </a:lnTo>
                    <a:lnTo>
                      <a:pt x="0" y="179"/>
                    </a:lnTo>
                    <a:lnTo>
                      <a:pt x="177" y="85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54" name="Freeform 38"/>
              <p:cNvSpPr>
                <a:spLocks/>
              </p:cNvSpPr>
              <p:nvPr/>
            </p:nvSpPr>
            <p:spPr bwMode="hidden">
              <a:xfrm>
                <a:off x="1037" y="2609"/>
                <a:ext cx="64" cy="79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4" y="79"/>
                  </a:cxn>
                  <a:cxn ang="0">
                    <a:pos x="60" y="0"/>
                  </a:cxn>
                  <a:cxn ang="0">
                    <a:pos x="0" y="22"/>
                  </a:cxn>
                </a:cxnLst>
                <a:rect l="0" t="0" r="r" b="b"/>
                <a:pathLst>
                  <a:path w="64" h="79">
                    <a:moveTo>
                      <a:pt x="0" y="22"/>
                    </a:moveTo>
                    <a:lnTo>
                      <a:pt x="64" y="79"/>
                    </a:lnTo>
                    <a:lnTo>
                      <a:pt x="60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55" name="Freeform 39"/>
              <p:cNvSpPr>
                <a:spLocks/>
              </p:cNvSpPr>
              <p:nvPr userDrawn="1"/>
            </p:nvSpPr>
            <p:spPr bwMode="hidden">
              <a:xfrm>
                <a:off x="867" y="2471"/>
                <a:ext cx="137" cy="2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87"/>
                  </a:cxn>
                  <a:cxn ang="0">
                    <a:pos x="69" y="154"/>
                  </a:cxn>
                  <a:cxn ang="0">
                    <a:pos x="137" y="207"/>
                  </a:cxn>
                  <a:cxn ang="0">
                    <a:pos x="0" y="0"/>
                  </a:cxn>
                </a:cxnLst>
                <a:rect l="0" t="0" r="r" b="b"/>
                <a:pathLst>
                  <a:path w="137" h="207">
                    <a:moveTo>
                      <a:pt x="0" y="0"/>
                    </a:moveTo>
                    <a:lnTo>
                      <a:pt x="17" y="87"/>
                    </a:lnTo>
                    <a:lnTo>
                      <a:pt x="69" y="154"/>
                    </a:lnTo>
                    <a:lnTo>
                      <a:pt x="137" y="2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  <p:sp>
            <p:nvSpPr>
              <p:cNvPr id="60456" name="Freeform 40"/>
              <p:cNvSpPr>
                <a:spLocks/>
              </p:cNvSpPr>
              <p:nvPr userDrawn="1"/>
            </p:nvSpPr>
            <p:spPr bwMode="hidden">
              <a:xfrm>
                <a:off x="817" y="2507"/>
                <a:ext cx="65" cy="222"/>
              </a:xfrm>
              <a:custGeom>
                <a:avLst/>
                <a:gdLst/>
                <a:ahLst/>
                <a:cxnLst>
                  <a:cxn ang="0">
                    <a:pos x="0" y="222"/>
                  </a:cxn>
                  <a:cxn ang="0">
                    <a:pos x="40" y="142"/>
                  </a:cxn>
                  <a:cxn ang="0">
                    <a:pos x="65" y="72"/>
                  </a:cxn>
                  <a:cxn ang="0">
                    <a:pos x="7" y="0"/>
                  </a:cxn>
                  <a:cxn ang="0">
                    <a:pos x="0" y="222"/>
                  </a:cxn>
                </a:cxnLst>
                <a:rect l="0" t="0" r="r" b="b"/>
                <a:pathLst>
                  <a:path w="65" h="222">
                    <a:moveTo>
                      <a:pt x="0" y="222"/>
                    </a:moveTo>
                    <a:lnTo>
                      <a:pt x="40" y="142"/>
                    </a:lnTo>
                    <a:lnTo>
                      <a:pt x="65" y="72"/>
                    </a:lnTo>
                    <a:lnTo>
                      <a:pt x="7" y="0"/>
                    </a:lnTo>
                    <a:lnTo>
                      <a:pt x="0" y="222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Arial" charset="0"/>
                </a:endParaRPr>
              </a:p>
            </p:txBody>
          </p:sp>
        </p:grpSp>
      </p:grpSp>
      <p:sp>
        <p:nvSpPr>
          <p:cNvPr id="60457" name="Rectangle 4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8750"/>
            <a:ext cx="8229600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0458" name="Rectangle 4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4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0459" name="Rectangle 4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A68B2E-048B-4E2C-B18A-9752890B0C24}" type="datetimeFigureOut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12/9/2018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0460" name="Rectangle 4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0461" name="Rectangle 4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D6DE8A6-5142-4022-9915-B8AF1FE8F0A0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15902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4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Holder 2"/>
          <p:cNvSpPr>
            <a:spLocks noGrp="1"/>
          </p:cNvSpPr>
          <p:nvPr>
            <p:ph type="title"/>
          </p:nvPr>
        </p:nvSpPr>
        <p:spPr bwMode="auto">
          <a:xfrm>
            <a:off x="585791" y="809628"/>
            <a:ext cx="14319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smtClean="0"/>
          </a:p>
        </p:txBody>
      </p:sp>
      <p:sp>
        <p:nvSpPr>
          <p:cNvPr id="19465" name="Holder 3"/>
          <p:cNvSpPr>
            <a:spLocks noGrp="1"/>
          </p:cNvSpPr>
          <p:nvPr>
            <p:ph type="body" idx="1"/>
          </p:nvPr>
        </p:nvSpPr>
        <p:spPr bwMode="auto">
          <a:xfrm>
            <a:off x="2192342" y="2584457"/>
            <a:ext cx="47593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smtClean="0"/>
          </a:p>
        </p:txBody>
      </p:sp>
      <p:sp>
        <p:nvSpPr>
          <p:cNvPr id="14" name="Holder 4"/>
          <p:cNvSpPr>
            <a:spLocks noGrp="1"/>
          </p:cNvSpPr>
          <p:nvPr>
            <p:ph type="ftr" sz="quarter" idx="3"/>
          </p:nvPr>
        </p:nvSpPr>
        <p:spPr>
          <a:xfrm>
            <a:off x="3108327" y="6378582"/>
            <a:ext cx="292735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5" name="Holder 5"/>
          <p:cNvSpPr>
            <a:spLocks noGrp="1"/>
          </p:cNvSpPr>
          <p:nvPr>
            <p:ph type="dt" sz="half" idx="2"/>
          </p:nvPr>
        </p:nvSpPr>
        <p:spPr>
          <a:xfrm>
            <a:off x="457200" y="6378582"/>
            <a:ext cx="210343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28CA81-6122-45D0-90F5-856F0EDA9348}" type="datetimeFigureOut">
              <a:rPr lang="en-US"/>
              <a:pPr>
                <a:defRPr/>
              </a:pPr>
              <a:t>12/9/2018</a:t>
            </a:fld>
            <a:endParaRPr lang="en-US"/>
          </a:p>
        </p:txBody>
      </p:sp>
      <p:sp>
        <p:nvSpPr>
          <p:cNvPr id="17" name="Holder 6"/>
          <p:cNvSpPr>
            <a:spLocks noGrp="1"/>
          </p:cNvSpPr>
          <p:nvPr>
            <p:ph type="sldNum" sz="quarter" idx="4"/>
          </p:nvPr>
        </p:nvSpPr>
        <p:spPr>
          <a:xfrm>
            <a:off x="6583367" y="6378575"/>
            <a:ext cx="2103437" cy="2746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3E104B3-9C6C-4C42-AA81-DBDB535067D8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66647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lIns="0" tIns="0" rIns="0" bIns="0"/>
          <a:lstStyle/>
          <a:p>
            <a:pPr>
              <a:defRPr/>
            </a:pPr>
            <a:endParaRPr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7171" name="Holder 2"/>
          <p:cNvSpPr>
            <a:spLocks noGrp="1"/>
          </p:cNvSpPr>
          <p:nvPr>
            <p:ph type="title"/>
          </p:nvPr>
        </p:nvSpPr>
        <p:spPr bwMode="auto">
          <a:xfrm>
            <a:off x="585791" y="809628"/>
            <a:ext cx="14319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smtClean="0"/>
          </a:p>
        </p:txBody>
      </p:sp>
      <p:sp>
        <p:nvSpPr>
          <p:cNvPr id="7172" name="Holder 3"/>
          <p:cNvSpPr>
            <a:spLocks noGrp="1"/>
          </p:cNvSpPr>
          <p:nvPr>
            <p:ph type="body" idx="1"/>
          </p:nvPr>
        </p:nvSpPr>
        <p:spPr bwMode="auto">
          <a:xfrm>
            <a:off x="2192343" y="2584461"/>
            <a:ext cx="47593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ru-RU" smtClean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327" y="6378586"/>
            <a:ext cx="292735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8586"/>
            <a:ext cx="210343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45D6E64-E2EB-4C93-A085-74737C5787A4}" type="datetimeFigureOut">
              <a:rPr lang="en-US"/>
              <a:pPr>
                <a:defRPr/>
              </a:pPr>
              <a:t>12/9/2018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369" y="6378575"/>
            <a:ext cx="2103437" cy="2746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32B9E24-D97A-4FFC-90A5-309EBDAB9706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4936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>
          <a:solidFill>
            <a:schemeClr val="tx2"/>
          </a:solidFill>
          <a:latin typeface="Calibri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26" Type="http://schemas.openxmlformats.org/officeDocument/2006/relationships/image" Target="../media/image44.png"/><Relationship Id="rId3" Type="http://schemas.openxmlformats.org/officeDocument/2006/relationships/image" Target="../media/image21.png"/><Relationship Id="rId21" Type="http://schemas.openxmlformats.org/officeDocument/2006/relationships/image" Target="../media/image39.png"/><Relationship Id="rId34" Type="http://schemas.openxmlformats.org/officeDocument/2006/relationships/image" Target="../media/image52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5" Type="http://schemas.openxmlformats.org/officeDocument/2006/relationships/image" Target="../media/image43.png"/><Relationship Id="rId33" Type="http://schemas.openxmlformats.org/officeDocument/2006/relationships/image" Target="../media/image51.png"/><Relationship Id="rId2" Type="http://schemas.openxmlformats.org/officeDocument/2006/relationships/image" Target="../media/image20.png"/><Relationship Id="rId16" Type="http://schemas.openxmlformats.org/officeDocument/2006/relationships/image" Target="../media/image34.png"/><Relationship Id="rId20" Type="http://schemas.openxmlformats.org/officeDocument/2006/relationships/image" Target="../media/image38.png"/><Relationship Id="rId29" Type="http://schemas.openxmlformats.org/officeDocument/2006/relationships/image" Target="../media/image47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24" Type="http://schemas.openxmlformats.org/officeDocument/2006/relationships/image" Target="../media/image42.png"/><Relationship Id="rId32" Type="http://schemas.openxmlformats.org/officeDocument/2006/relationships/image" Target="../media/image50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23" Type="http://schemas.openxmlformats.org/officeDocument/2006/relationships/image" Target="../media/image41.png"/><Relationship Id="rId28" Type="http://schemas.openxmlformats.org/officeDocument/2006/relationships/image" Target="../media/image46.png"/><Relationship Id="rId10" Type="http://schemas.openxmlformats.org/officeDocument/2006/relationships/image" Target="../media/image28.png"/><Relationship Id="rId19" Type="http://schemas.openxmlformats.org/officeDocument/2006/relationships/image" Target="../media/image37.png"/><Relationship Id="rId31" Type="http://schemas.openxmlformats.org/officeDocument/2006/relationships/image" Target="../media/image49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Relationship Id="rId22" Type="http://schemas.openxmlformats.org/officeDocument/2006/relationships/image" Target="../media/image40.png"/><Relationship Id="rId27" Type="http://schemas.openxmlformats.org/officeDocument/2006/relationships/image" Target="../media/image45.png"/><Relationship Id="rId30" Type="http://schemas.openxmlformats.org/officeDocument/2006/relationships/image" Target="../media/image48.png"/><Relationship Id="rId35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.png"/><Relationship Id="rId7" Type="http://schemas.openxmlformats.org/officeDocument/2006/relationships/image" Target="../media/image6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jpeg"/><Relationship Id="rId9" Type="http://schemas.openxmlformats.org/officeDocument/2006/relationships/image" Target="../media/image6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9357" y="439947"/>
            <a:ext cx="8048446" cy="153550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ru-RU" sz="3200" dirty="0"/>
              <a:t>Администрация </a:t>
            </a:r>
            <a:r>
              <a:rPr lang="ru-RU" sz="3200" dirty="0" err="1" smtClean="0"/>
              <a:t>ЧЕРНОВского</a:t>
            </a:r>
            <a:r>
              <a:rPr lang="ru-RU" sz="3200" dirty="0" smtClean="0"/>
              <a:t> </a:t>
            </a:r>
            <a:r>
              <a:rPr lang="ru-RU" sz="3200" dirty="0"/>
              <a:t>сельского </a:t>
            </a:r>
            <a:r>
              <a:rPr lang="ru-RU" sz="3200" dirty="0" smtClean="0"/>
              <a:t>поселения   Первомайского </a:t>
            </a:r>
            <a:r>
              <a:rPr lang="ru-RU" sz="3200" dirty="0"/>
              <a:t>района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94501" y="2140707"/>
            <a:ext cx="6593681" cy="1655762"/>
          </a:xfrm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obliqueTopLeft"/>
            <a:lightRig rig="threePt" dir="t"/>
          </a:scene3d>
        </p:spPr>
        <p:txBody>
          <a:bodyPr>
            <a:no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rebuchet MS" pitchFamily="34" charset="0"/>
              </a:rPr>
              <a:t>БЮДЖЕТ ДЛЯ </a:t>
            </a:r>
            <a:r>
              <a:rPr lang="ru-RU" sz="4800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rebuchet MS" pitchFamily="34" charset="0"/>
              </a:rPr>
              <a:t>ГРАЖДАН </a:t>
            </a:r>
          </a:p>
          <a:p>
            <a:pPr algn="ctr"/>
            <a:r>
              <a:rPr lang="ru-RU" sz="4800" b="1" kern="0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+mj-ea"/>
                <a:cs typeface="Times New Roman" pitchFamily="18" charset="0"/>
              </a:rPr>
              <a:t>на 2019 </a:t>
            </a:r>
            <a:r>
              <a:rPr lang="ru-RU" sz="4800" b="1" kern="0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+mj-ea"/>
                <a:cs typeface="Times New Roman" pitchFamily="18" charset="0"/>
              </a:rPr>
              <a:t>год </a:t>
            </a:r>
            <a:br>
              <a:rPr lang="ru-RU" sz="4800" b="1" kern="0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+mj-ea"/>
                <a:cs typeface="Times New Roman" pitchFamily="18" charset="0"/>
              </a:rPr>
            </a:br>
            <a:r>
              <a:rPr lang="ru-RU" sz="4800" b="1" kern="0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+mj-ea"/>
                <a:cs typeface="Times New Roman" pitchFamily="18" charset="0"/>
              </a:rPr>
              <a:t>и  плановый период </a:t>
            </a:r>
            <a:r>
              <a:rPr lang="ru-RU" sz="4800" b="1" kern="0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+mj-ea"/>
                <a:cs typeface="Times New Roman" pitchFamily="18" charset="0"/>
              </a:rPr>
              <a:t>2020 </a:t>
            </a:r>
            <a:r>
              <a:rPr lang="ru-RU" sz="4800" b="1" kern="0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+mj-ea"/>
                <a:cs typeface="Times New Roman" pitchFamily="18" charset="0"/>
              </a:rPr>
              <a:t>и </a:t>
            </a:r>
            <a:r>
              <a:rPr lang="ru-RU" sz="4800" b="1" kern="0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+mj-ea"/>
                <a:cs typeface="Times New Roman" pitchFamily="18" charset="0"/>
              </a:rPr>
              <a:t>2021 </a:t>
            </a:r>
            <a:r>
              <a:rPr lang="ru-RU" sz="4800" b="1" kern="0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rebuchet MS" pitchFamily="34" charset="0"/>
                <a:ea typeface="+mj-ea"/>
                <a:cs typeface="Times New Roman" pitchFamily="18" charset="0"/>
              </a:rPr>
              <a:t>годов </a:t>
            </a:r>
            <a:endParaRPr lang="ru-RU" sz="4800" dirty="0"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745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0" y="1760539"/>
            <a:ext cx="103663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3" name="object 2"/>
          <p:cNvSpPr>
            <a:spLocks/>
          </p:cNvSpPr>
          <p:nvPr/>
        </p:nvSpPr>
        <p:spPr bwMode="auto">
          <a:xfrm>
            <a:off x="1687517" y="4953000"/>
            <a:ext cx="7456487" cy="488950"/>
          </a:xfrm>
          <a:custGeom>
            <a:avLst/>
            <a:gdLst>
              <a:gd name="T0" fmla="*/ 7456043 w 7456170"/>
              <a:gd name="T1" fmla="*/ 0 h 488950"/>
              <a:gd name="T2" fmla="*/ 0 w 7456170"/>
              <a:gd name="T3" fmla="*/ 290322 h 488950"/>
              <a:gd name="T4" fmla="*/ 7456043 w 7456170"/>
              <a:gd name="T5" fmla="*/ 488822 h 488950"/>
              <a:gd name="T6" fmla="*/ 7456043 w 7456170"/>
              <a:gd name="T7" fmla="*/ 0 h 488950"/>
              <a:gd name="T8" fmla="*/ 0 60000 65536"/>
              <a:gd name="T9" fmla="*/ 0 60000 65536"/>
              <a:gd name="T10" fmla="*/ 0 60000 65536"/>
              <a:gd name="T11" fmla="*/ 0 60000 65536"/>
              <a:gd name="T12" fmla="*/ 0 w 7456170"/>
              <a:gd name="T13" fmla="*/ 0 h 488950"/>
              <a:gd name="T14" fmla="*/ 7456170 w 7456170"/>
              <a:gd name="T15" fmla="*/ 488950 h 4889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56170" h="488950">
                <a:moveTo>
                  <a:pt x="7456043" y="0"/>
                </a:moveTo>
                <a:lnTo>
                  <a:pt x="0" y="290322"/>
                </a:lnTo>
                <a:lnTo>
                  <a:pt x="7456043" y="488822"/>
                </a:lnTo>
                <a:lnTo>
                  <a:pt x="7456043" y="0"/>
                </a:lnTo>
                <a:close/>
              </a:path>
            </a:pathLst>
          </a:custGeom>
          <a:solidFill>
            <a:srgbClr val="B3C9B5">
              <a:alpha val="39999"/>
            </a:srgbClr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14" name="object 3"/>
          <p:cNvSpPr>
            <a:spLocks/>
          </p:cNvSpPr>
          <p:nvPr/>
        </p:nvSpPr>
        <p:spPr bwMode="auto">
          <a:xfrm>
            <a:off x="111128" y="5237171"/>
            <a:ext cx="9032875" cy="788987"/>
          </a:xfrm>
          <a:custGeom>
            <a:avLst/>
            <a:gdLst>
              <a:gd name="T0" fmla="*/ 9032621 w 9032875"/>
              <a:gd name="T1" fmla="*/ 0 h 788670"/>
              <a:gd name="T2" fmla="*/ 0 w 9032875"/>
              <a:gd name="T3" fmla="*/ 0 h 788670"/>
              <a:gd name="T4" fmla="*/ 9032621 w 9032875"/>
              <a:gd name="T5" fmla="*/ 788606 h 788670"/>
              <a:gd name="T6" fmla="*/ 9032621 w 9032875"/>
              <a:gd name="T7" fmla="*/ 0 h 788670"/>
              <a:gd name="T8" fmla="*/ 0 60000 65536"/>
              <a:gd name="T9" fmla="*/ 0 60000 65536"/>
              <a:gd name="T10" fmla="*/ 0 60000 65536"/>
              <a:gd name="T11" fmla="*/ 0 60000 65536"/>
              <a:gd name="T12" fmla="*/ 0 w 9032875"/>
              <a:gd name="T13" fmla="*/ 0 h 788670"/>
              <a:gd name="T14" fmla="*/ 9032875 w 9032875"/>
              <a:gd name="T15" fmla="*/ 788670 h 78867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032875" h="788670">
                <a:moveTo>
                  <a:pt x="9032621" y="0"/>
                </a:moveTo>
                <a:lnTo>
                  <a:pt x="0" y="0"/>
                </a:lnTo>
                <a:lnTo>
                  <a:pt x="9032621" y="788606"/>
                </a:lnTo>
                <a:lnTo>
                  <a:pt x="9032621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15" name="object 4"/>
          <p:cNvSpPr>
            <a:spLocks noChangeArrowheads="1"/>
          </p:cNvSpPr>
          <p:nvPr/>
        </p:nvSpPr>
        <p:spPr bwMode="auto">
          <a:xfrm>
            <a:off x="0" y="4999038"/>
            <a:ext cx="9144000" cy="185896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16" name="object 5"/>
          <p:cNvSpPr>
            <a:spLocks noChangeArrowheads="1"/>
          </p:cNvSpPr>
          <p:nvPr/>
        </p:nvSpPr>
        <p:spPr bwMode="auto">
          <a:xfrm>
            <a:off x="0" y="4991108"/>
            <a:ext cx="9144000" cy="80327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18" name="object 7"/>
          <p:cNvSpPr>
            <a:spLocks noChangeArrowheads="1"/>
          </p:cNvSpPr>
          <p:nvPr/>
        </p:nvSpPr>
        <p:spPr bwMode="auto">
          <a:xfrm>
            <a:off x="244476" y="111126"/>
            <a:ext cx="8674100" cy="103822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19" name="object 8"/>
          <p:cNvSpPr>
            <a:spLocks noChangeArrowheads="1"/>
          </p:cNvSpPr>
          <p:nvPr/>
        </p:nvSpPr>
        <p:spPr bwMode="auto">
          <a:xfrm>
            <a:off x="369892" y="53975"/>
            <a:ext cx="8480425" cy="1074738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20" name="object 9"/>
          <p:cNvSpPr>
            <a:spLocks/>
          </p:cNvSpPr>
          <p:nvPr/>
        </p:nvSpPr>
        <p:spPr bwMode="auto">
          <a:xfrm>
            <a:off x="235193" y="53975"/>
            <a:ext cx="8551863" cy="914400"/>
          </a:xfrm>
          <a:custGeom>
            <a:avLst/>
            <a:gdLst>
              <a:gd name="T0" fmla="*/ 0 w 8552180"/>
              <a:gd name="T1" fmla="*/ 914400 h 914400"/>
              <a:gd name="T2" fmla="*/ 8551926 w 8552180"/>
              <a:gd name="T3" fmla="*/ 914400 h 914400"/>
              <a:gd name="T4" fmla="*/ 8551926 w 8552180"/>
              <a:gd name="T5" fmla="*/ 0 h 914400"/>
              <a:gd name="T6" fmla="*/ 0 w 8552180"/>
              <a:gd name="T7" fmla="*/ 0 h 914400"/>
              <a:gd name="T8" fmla="*/ 0 w 8552180"/>
              <a:gd name="T9" fmla="*/ 914400 h 914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552180"/>
              <a:gd name="T16" fmla="*/ 0 h 914400"/>
              <a:gd name="T17" fmla="*/ 8552180 w 8552180"/>
              <a:gd name="T18" fmla="*/ 914400 h 9144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552180" h="914400">
                <a:moveTo>
                  <a:pt x="0" y="914400"/>
                </a:moveTo>
                <a:lnTo>
                  <a:pt x="8551926" y="914400"/>
                </a:lnTo>
                <a:lnTo>
                  <a:pt x="8551926" y="0"/>
                </a:lnTo>
                <a:lnTo>
                  <a:pt x="0" y="0"/>
                </a:lnTo>
                <a:lnTo>
                  <a:pt x="0" y="914400"/>
                </a:lnTo>
                <a:close/>
              </a:path>
            </a:pathLst>
          </a:custGeom>
          <a:solidFill>
            <a:srgbClr val="8063A1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21" name="object 10"/>
          <p:cNvSpPr>
            <a:spLocks/>
          </p:cNvSpPr>
          <p:nvPr/>
        </p:nvSpPr>
        <p:spPr bwMode="auto">
          <a:xfrm>
            <a:off x="304801" y="152400"/>
            <a:ext cx="8551863" cy="914400"/>
          </a:xfrm>
          <a:custGeom>
            <a:avLst/>
            <a:gdLst>
              <a:gd name="T0" fmla="*/ 0 w 8552180"/>
              <a:gd name="T1" fmla="*/ 914400 h 914400"/>
              <a:gd name="T2" fmla="*/ 8551926 w 8552180"/>
              <a:gd name="T3" fmla="*/ 914400 h 914400"/>
              <a:gd name="T4" fmla="*/ 8551926 w 8552180"/>
              <a:gd name="T5" fmla="*/ 0 h 914400"/>
              <a:gd name="T6" fmla="*/ 0 w 8552180"/>
              <a:gd name="T7" fmla="*/ 0 h 914400"/>
              <a:gd name="T8" fmla="*/ 0 w 8552180"/>
              <a:gd name="T9" fmla="*/ 914400 h 914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552180"/>
              <a:gd name="T16" fmla="*/ 0 h 914400"/>
              <a:gd name="T17" fmla="*/ 8552180 w 8552180"/>
              <a:gd name="T18" fmla="*/ 914400 h 9144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552180" h="914400">
                <a:moveTo>
                  <a:pt x="0" y="914400"/>
                </a:moveTo>
                <a:lnTo>
                  <a:pt x="8551926" y="914400"/>
                </a:lnTo>
                <a:lnTo>
                  <a:pt x="8551926" y="0"/>
                </a:lnTo>
                <a:lnTo>
                  <a:pt x="0" y="0"/>
                </a:lnTo>
                <a:lnTo>
                  <a:pt x="0" y="914400"/>
                </a:lnTo>
                <a:close/>
              </a:path>
            </a:pathLst>
          </a:custGeom>
          <a:noFill/>
          <a:ln w="38100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22" name="object 11"/>
          <p:cNvSpPr txBox="1">
            <a:spLocks noChangeArrowheads="1"/>
          </p:cNvSpPr>
          <p:nvPr/>
        </p:nvSpPr>
        <p:spPr bwMode="auto">
          <a:xfrm>
            <a:off x="552451" y="122240"/>
            <a:ext cx="8056563" cy="94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12700" rIns="0" bIns="0">
            <a:spAutoFit/>
          </a:bodyPr>
          <a:lstStyle/>
          <a:p>
            <a:pPr marL="1677988" indent="-1665288" fontAlgn="base">
              <a:spcBef>
                <a:spcPts val="100"/>
              </a:spcBef>
              <a:spcAft>
                <a:spcPct val="0"/>
              </a:spcAft>
            </a:pPr>
            <a:r>
              <a:rPr lang="ru-RU" sz="2000" dirty="0">
                <a:solidFill>
                  <a:srgbClr val="FFFFFF"/>
                </a:solidFill>
                <a:latin typeface="Calibri" pitchFamily="34" charset="0"/>
              </a:rPr>
              <a:t>Основные параметры бюджета МО </a:t>
            </a:r>
            <a:r>
              <a:rPr lang="ru-RU" sz="2000" dirty="0" smtClean="0">
                <a:solidFill>
                  <a:srgbClr val="FFFFFF"/>
                </a:solidFill>
                <a:latin typeface="Calibri" pitchFamily="34" charset="0"/>
              </a:rPr>
              <a:t>Черновского </a:t>
            </a:r>
            <a:r>
              <a:rPr lang="ru-RU" sz="2000" dirty="0">
                <a:solidFill>
                  <a:srgbClr val="FFFFFF"/>
                </a:solidFill>
                <a:latin typeface="Calibri" pitchFamily="34" charset="0"/>
              </a:rPr>
              <a:t>сельского поселения на  </a:t>
            </a:r>
            <a:r>
              <a:rPr lang="ru-RU" sz="2000" dirty="0" smtClean="0">
                <a:solidFill>
                  <a:srgbClr val="FFFFFF"/>
                </a:solidFill>
                <a:latin typeface="Calibri" pitchFamily="34" charset="0"/>
              </a:rPr>
              <a:t>2019 </a:t>
            </a:r>
            <a:r>
              <a:rPr lang="ru-RU" sz="2000" dirty="0">
                <a:solidFill>
                  <a:srgbClr val="FFFFFF"/>
                </a:solidFill>
                <a:latin typeface="Calibri" pitchFamily="34" charset="0"/>
              </a:rPr>
              <a:t>и плановый период </a:t>
            </a:r>
            <a:r>
              <a:rPr lang="ru-RU" sz="2000" dirty="0" smtClean="0">
                <a:solidFill>
                  <a:srgbClr val="FFFFFF"/>
                </a:solidFill>
                <a:latin typeface="Calibri" pitchFamily="34" charset="0"/>
              </a:rPr>
              <a:t>2020 </a:t>
            </a:r>
            <a:r>
              <a:rPr lang="ru-RU" sz="2000" dirty="0">
                <a:solidFill>
                  <a:srgbClr val="FFFFFF"/>
                </a:solidFill>
                <a:latin typeface="Calibri" pitchFamily="34" charset="0"/>
              </a:rPr>
              <a:t>и </a:t>
            </a:r>
            <a:r>
              <a:rPr lang="ru-RU" sz="2000" dirty="0" smtClean="0">
                <a:solidFill>
                  <a:srgbClr val="FFFFFF"/>
                </a:solidFill>
                <a:latin typeface="Calibri" pitchFamily="34" charset="0"/>
              </a:rPr>
              <a:t>2021 </a:t>
            </a:r>
            <a:r>
              <a:rPr lang="ru-RU" sz="2000" dirty="0">
                <a:solidFill>
                  <a:srgbClr val="FFFFFF"/>
                </a:solidFill>
                <a:latin typeface="Calibri" pitchFamily="34" charset="0"/>
              </a:rPr>
              <a:t>годов</a:t>
            </a:r>
            <a:endParaRPr lang="ru-RU" sz="2000" dirty="0">
              <a:solidFill>
                <a:srgbClr val="000000"/>
              </a:solidFill>
              <a:latin typeface="Calibri" pitchFamily="34" charset="0"/>
            </a:endParaRPr>
          </a:p>
          <a:p>
            <a:pPr marL="1677988" indent="-1665288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FFFFFF"/>
                </a:solidFill>
                <a:latin typeface="Calibri" pitchFamily="34" charset="0"/>
              </a:rPr>
              <a:t>(</a:t>
            </a:r>
            <a:r>
              <a:rPr lang="ru-RU" sz="2000" dirty="0" err="1">
                <a:solidFill>
                  <a:srgbClr val="FFFFFF"/>
                </a:solidFill>
                <a:latin typeface="Calibri" pitchFamily="34" charset="0"/>
              </a:rPr>
              <a:t>тыс.руб</a:t>
            </a:r>
            <a:r>
              <a:rPr lang="ru-RU" sz="2000" dirty="0">
                <a:solidFill>
                  <a:srgbClr val="FFFFFF"/>
                </a:solidFill>
                <a:latin typeface="Calibri" pitchFamily="34" charset="0"/>
              </a:rPr>
              <a:t>)</a:t>
            </a:r>
            <a:endParaRPr lang="ru-RU" sz="20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27" name="object 16"/>
          <p:cNvSpPr>
            <a:spLocks noChangeArrowheads="1"/>
          </p:cNvSpPr>
          <p:nvPr/>
        </p:nvSpPr>
        <p:spPr bwMode="auto">
          <a:xfrm>
            <a:off x="47629" y="1130300"/>
            <a:ext cx="976313" cy="668338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28" name="object 17"/>
          <p:cNvSpPr>
            <a:spLocks noChangeArrowheads="1"/>
          </p:cNvSpPr>
          <p:nvPr/>
        </p:nvSpPr>
        <p:spPr bwMode="auto">
          <a:xfrm>
            <a:off x="19054" y="1182688"/>
            <a:ext cx="879475" cy="487362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29" name="object 18"/>
          <p:cNvSpPr>
            <a:spLocks noChangeArrowheads="1"/>
          </p:cNvSpPr>
          <p:nvPr/>
        </p:nvSpPr>
        <p:spPr bwMode="auto">
          <a:xfrm>
            <a:off x="107950" y="1152525"/>
            <a:ext cx="857250" cy="547688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30" name="object 19"/>
          <p:cNvSpPr>
            <a:spLocks/>
          </p:cNvSpPr>
          <p:nvPr/>
        </p:nvSpPr>
        <p:spPr bwMode="auto">
          <a:xfrm>
            <a:off x="107950" y="1152525"/>
            <a:ext cx="857250" cy="547688"/>
          </a:xfrm>
          <a:custGeom>
            <a:avLst/>
            <a:gdLst>
              <a:gd name="T0" fmla="*/ 0 w 857250"/>
              <a:gd name="T1" fmla="*/ 91312 h 548005"/>
              <a:gd name="T2" fmla="*/ 7172 w 857250"/>
              <a:gd name="T3" fmla="*/ 55752 h 548005"/>
              <a:gd name="T4" fmla="*/ 26733 w 857250"/>
              <a:gd name="T5" fmla="*/ 26670 h 548005"/>
              <a:gd name="T6" fmla="*/ 55740 w 857250"/>
              <a:gd name="T7" fmla="*/ 7112 h 548005"/>
              <a:gd name="T8" fmla="*/ 91274 w 857250"/>
              <a:gd name="T9" fmla="*/ 0 h 548005"/>
              <a:gd name="T10" fmla="*/ 765759 w 857250"/>
              <a:gd name="T11" fmla="*/ 0 h 548005"/>
              <a:gd name="T12" fmla="*/ 801293 w 857250"/>
              <a:gd name="T13" fmla="*/ 7112 h 548005"/>
              <a:gd name="T14" fmla="*/ 830300 w 857250"/>
              <a:gd name="T15" fmla="*/ 26670 h 548005"/>
              <a:gd name="T16" fmla="*/ 849858 w 857250"/>
              <a:gd name="T17" fmla="*/ 55752 h 548005"/>
              <a:gd name="T18" fmla="*/ 857034 w 857250"/>
              <a:gd name="T19" fmla="*/ 91312 h 548005"/>
              <a:gd name="T20" fmla="*/ 857034 w 857250"/>
              <a:gd name="T21" fmla="*/ 456438 h 548005"/>
              <a:gd name="T22" fmla="*/ 849858 w 857250"/>
              <a:gd name="T23" fmla="*/ 491998 h 548005"/>
              <a:gd name="T24" fmla="*/ 830300 w 857250"/>
              <a:gd name="T25" fmla="*/ 520953 h 548005"/>
              <a:gd name="T26" fmla="*/ 801293 w 857250"/>
              <a:gd name="T27" fmla="*/ 540512 h 548005"/>
              <a:gd name="T28" fmla="*/ 765759 w 857250"/>
              <a:gd name="T29" fmla="*/ 547751 h 548005"/>
              <a:gd name="T30" fmla="*/ 91274 w 857250"/>
              <a:gd name="T31" fmla="*/ 547751 h 548005"/>
              <a:gd name="T32" fmla="*/ 55740 w 857250"/>
              <a:gd name="T33" fmla="*/ 540512 h 548005"/>
              <a:gd name="T34" fmla="*/ 26733 w 857250"/>
              <a:gd name="T35" fmla="*/ 520953 h 548005"/>
              <a:gd name="T36" fmla="*/ 7172 w 857250"/>
              <a:gd name="T37" fmla="*/ 491998 h 548005"/>
              <a:gd name="T38" fmla="*/ 0 w 857250"/>
              <a:gd name="T39" fmla="*/ 456438 h 548005"/>
              <a:gd name="T40" fmla="*/ 0 w 857250"/>
              <a:gd name="T41" fmla="*/ 91312 h 54800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857250"/>
              <a:gd name="T64" fmla="*/ 0 h 548005"/>
              <a:gd name="T65" fmla="*/ 857250 w 857250"/>
              <a:gd name="T66" fmla="*/ 548005 h 548005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857250" h="548005">
                <a:moveTo>
                  <a:pt x="0" y="91312"/>
                </a:moveTo>
                <a:lnTo>
                  <a:pt x="7172" y="55752"/>
                </a:lnTo>
                <a:lnTo>
                  <a:pt x="26733" y="26670"/>
                </a:lnTo>
                <a:lnTo>
                  <a:pt x="55740" y="7112"/>
                </a:lnTo>
                <a:lnTo>
                  <a:pt x="91274" y="0"/>
                </a:lnTo>
                <a:lnTo>
                  <a:pt x="765759" y="0"/>
                </a:lnTo>
                <a:lnTo>
                  <a:pt x="801293" y="7112"/>
                </a:lnTo>
                <a:lnTo>
                  <a:pt x="830300" y="26670"/>
                </a:lnTo>
                <a:lnTo>
                  <a:pt x="849858" y="55752"/>
                </a:lnTo>
                <a:lnTo>
                  <a:pt x="857034" y="91312"/>
                </a:lnTo>
                <a:lnTo>
                  <a:pt x="857034" y="456438"/>
                </a:lnTo>
                <a:lnTo>
                  <a:pt x="849858" y="491998"/>
                </a:lnTo>
                <a:lnTo>
                  <a:pt x="830300" y="520953"/>
                </a:lnTo>
                <a:lnTo>
                  <a:pt x="801293" y="540512"/>
                </a:lnTo>
                <a:lnTo>
                  <a:pt x="765759" y="547751"/>
                </a:lnTo>
                <a:lnTo>
                  <a:pt x="91274" y="547751"/>
                </a:lnTo>
                <a:lnTo>
                  <a:pt x="55740" y="540512"/>
                </a:lnTo>
                <a:lnTo>
                  <a:pt x="26733" y="520953"/>
                </a:lnTo>
                <a:lnTo>
                  <a:pt x="7172" y="491998"/>
                </a:lnTo>
                <a:lnTo>
                  <a:pt x="0" y="456438"/>
                </a:lnTo>
                <a:lnTo>
                  <a:pt x="0" y="91312"/>
                </a:lnTo>
                <a:close/>
              </a:path>
            </a:pathLst>
          </a:custGeom>
          <a:noFill/>
          <a:ln w="12700">
            <a:solidFill>
              <a:srgbClr val="CEC595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31" name="object 20"/>
          <p:cNvSpPr>
            <a:spLocks noChangeArrowheads="1"/>
          </p:cNvSpPr>
          <p:nvPr/>
        </p:nvSpPr>
        <p:spPr bwMode="auto">
          <a:xfrm>
            <a:off x="242888" y="1377950"/>
            <a:ext cx="477837" cy="171450"/>
          </a:xfrm>
          <a:prstGeom prst="rect">
            <a:avLst/>
          </a:prstGeom>
          <a:blipFill dpi="0" rotWithShape="1">
            <a:blip r:embed="rId10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32" name="object 21"/>
          <p:cNvSpPr>
            <a:spLocks noChangeArrowheads="1"/>
          </p:cNvSpPr>
          <p:nvPr/>
        </p:nvSpPr>
        <p:spPr bwMode="auto">
          <a:xfrm>
            <a:off x="238129" y="1371600"/>
            <a:ext cx="487363" cy="184150"/>
          </a:xfrm>
          <a:prstGeom prst="rect">
            <a:avLst/>
          </a:prstGeom>
          <a:blipFill dpi="0" rotWithShape="1">
            <a:blip r:embed="rId11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33" name="object 22"/>
          <p:cNvSpPr>
            <a:spLocks noChangeArrowheads="1"/>
          </p:cNvSpPr>
          <p:nvPr/>
        </p:nvSpPr>
        <p:spPr bwMode="auto">
          <a:xfrm>
            <a:off x="17463" y="1754188"/>
            <a:ext cx="1028700" cy="717550"/>
          </a:xfrm>
          <a:prstGeom prst="rect">
            <a:avLst/>
          </a:prstGeom>
          <a:blipFill dpi="0" rotWithShape="1">
            <a:blip r:embed="rId1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34" name="object 23"/>
          <p:cNvSpPr>
            <a:spLocks noChangeArrowheads="1"/>
          </p:cNvSpPr>
          <p:nvPr/>
        </p:nvSpPr>
        <p:spPr bwMode="auto">
          <a:xfrm>
            <a:off x="30163" y="1852613"/>
            <a:ext cx="990600" cy="450850"/>
          </a:xfrm>
          <a:prstGeom prst="rect">
            <a:avLst/>
          </a:prstGeom>
          <a:blipFill dpi="0" rotWithShape="1">
            <a:blip r:embed="rId1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36" name="object 25"/>
          <p:cNvSpPr>
            <a:spLocks noChangeArrowheads="1"/>
          </p:cNvSpPr>
          <p:nvPr/>
        </p:nvSpPr>
        <p:spPr bwMode="auto">
          <a:xfrm>
            <a:off x="4763" y="2451108"/>
            <a:ext cx="1033462" cy="657225"/>
          </a:xfrm>
          <a:prstGeom prst="rect">
            <a:avLst/>
          </a:prstGeom>
          <a:blipFill dpi="0" rotWithShape="1">
            <a:blip r:embed="rId14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38" name="object 27"/>
          <p:cNvSpPr>
            <a:spLocks noChangeArrowheads="1"/>
          </p:cNvSpPr>
          <p:nvPr/>
        </p:nvSpPr>
        <p:spPr bwMode="auto">
          <a:xfrm>
            <a:off x="14289" y="3132138"/>
            <a:ext cx="1033462" cy="768350"/>
          </a:xfrm>
          <a:prstGeom prst="rect">
            <a:avLst/>
          </a:prstGeom>
          <a:blipFill dpi="0" rotWithShape="1">
            <a:blip r:embed="rId15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39" name="object 28"/>
          <p:cNvSpPr>
            <a:spLocks noChangeArrowheads="1"/>
          </p:cNvSpPr>
          <p:nvPr/>
        </p:nvSpPr>
        <p:spPr bwMode="auto">
          <a:xfrm>
            <a:off x="161135" y="2616207"/>
            <a:ext cx="641350" cy="180975"/>
          </a:xfrm>
          <a:prstGeom prst="rect">
            <a:avLst/>
          </a:prstGeom>
          <a:blipFill dpi="0" rotWithShape="1">
            <a:blip r:embed="rId16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40" name="object 29"/>
          <p:cNvSpPr>
            <a:spLocks noChangeArrowheads="1"/>
          </p:cNvSpPr>
          <p:nvPr/>
        </p:nvSpPr>
        <p:spPr bwMode="auto">
          <a:xfrm>
            <a:off x="1019175" y="1084271"/>
            <a:ext cx="2382838" cy="725487"/>
          </a:xfrm>
          <a:prstGeom prst="rect">
            <a:avLst/>
          </a:prstGeom>
          <a:blipFill dpi="0" rotWithShape="1">
            <a:blip r:embed="rId17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41" name="object 30"/>
          <p:cNvSpPr>
            <a:spLocks/>
          </p:cNvSpPr>
          <p:nvPr/>
        </p:nvSpPr>
        <p:spPr bwMode="auto">
          <a:xfrm>
            <a:off x="1646240" y="1452563"/>
            <a:ext cx="211137" cy="74612"/>
          </a:xfrm>
          <a:custGeom>
            <a:avLst/>
            <a:gdLst>
              <a:gd name="T0" fmla="*/ 210693 w 210819"/>
              <a:gd name="T1" fmla="*/ 0 h 73659"/>
              <a:gd name="T2" fmla="*/ 24892 w 210819"/>
              <a:gd name="T3" fmla="*/ 0 h 73659"/>
              <a:gd name="T4" fmla="*/ 0 w 210819"/>
              <a:gd name="T5" fmla="*/ 73659 h 73659"/>
              <a:gd name="T6" fmla="*/ 40640 w 210819"/>
              <a:gd name="T7" fmla="*/ 73659 h 73659"/>
              <a:gd name="T8" fmla="*/ 52705 w 210819"/>
              <a:gd name="T9" fmla="*/ 37845 h 73659"/>
              <a:gd name="T10" fmla="*/ 197866 w 210819"/>
              <a:gd name="T11" fmla="*/ 37845 h 73659"/>
              <a:gd name="T12" fmla="*/ 210693 w 210819"/>
              <a:gd name="T13" fmla="*/ 0 h 736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0819"/>
              <a:gd name="T22" fmla="*/ 0 h 73659"/>
              <a:gd name="T23" fmla="*/ 210819 w 210819"/>
              <a:gd name="T24" fmla="*/ 73659 h 7365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0819" h="73659">
                <a:moveTo>
                  <a:pt x="210693" y="0"/>
                </a:moveTo>
                <a:lnTo>
                  <a:pt x="24892" y="0"/>
                </a:lnTo>
                <a:lnTo>
                  <a:pt x="0" y="73659"/>
                </a:lnTo>
                <a:lnTo>
                  <a:pt x="40640" y="73659"/>
                </a:lnTo>
                <a:lnTo>
                  <a:pt x="52705" y="37845"/>
                </a:lnTo>
                <a:lnTo>
                  <a:pt x="197866" y="37845"/>
                </a:lnTo>
                <a:lnTo>
                  <a:pt x="210693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42" name="object 31"/>
          <p:cNvSpPr>
            <a:spLocks/>
          </p:cNvSpPr>
          <p:nvPr/>
        </p:nvSpPr>
        <p:spPr bwMode="auto">
          <a:xfrm>
            <a:off x="1790704" y="1490663"/>
            <a:ext cx="53975" cy="36512"/>
          </a:xfrm>
          <a:custGeom>
            <a:avLst/>
            <a:gdLst>
              <a:gd name="T0" fmla="*/ 52831 w 53339"/>
              <a:gd name="T1" fmla="*/ 0 h 36194"/>
              <a:gd name="T2" fmla="*/ 12064 w 53339"/>
              <a:gd name="T3" fmla="*/ 0 h 36194"/>
              <a:gd name="T4" fmla="*/ 0 w 53339"/>
              <a:gd name="T5" fmla="*/ 35813 h 36194"/>
              <a:gd name="T6" fmla="*/ 40766 w 53339"/>
              <a:gd name="T7" fmla="*/ 35813 h 36194"/>
              <a:gd name="T8" fmla="*/ 52831 w 53339"/>
              <a:gd name="T9" fmla="*/ 0 h 361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3339"/>
              <a:gd name="T16" fmla="*/ 0 h 36194"/>
              <a:gd name="T17" fmla="*/ 53339 w 53339"/>
              <a:gd name="T18" fmla="*/ 36194 h 361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3339" h="36194">
                <a:moveTo>
                  <a:pt x="52831" y="0"/>
                </a:moveTo>
                <a:lnTo>
                  <a:pt x="12064" y="0"/>
                </a:lnTo>
                <a:lnTo>
                  <a:pt x="0" y="35813"/>
                </a:lnTo>
                <a:lnTo>
                  <a:pt x="40766" y="35813"/>
                </a:lnTo>
                <a:lnTo>
                  <a:pt x="52831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43" name="object 32"/>
          <p:cNvSpPr>
            <a:spLocks/>
          </p:cNvSpPr>
          <p:nvPr/>
        </p:nvSpPr>
        <p:spPr bwMode="auto">
          <a:xfrm>
            <a:off x="2397126" y="1452563"/>
            <a:ext cx="211138" cy="74612"/>
          </a:xfrm>
          <a:custGeom>
            <a:avLst/>
            <a:gdLst>
              <a:gd name="T0" fmla="*/ 210692 w 210819"/>
              <a:gd name="T1" fmla="*/ 0 h 73659"/>
              <a:gd name="T2" fmla="*/ 24891 w 210819"/>
              <a:gd name="T3" fmla="*/ 0 h 73659"/>
              <a:gd name="T4" fmla="*/ 0 w 210819"/>
              <a:gd name="T5" fmla="*/ 73659 h 73659"/>
              <a:gd name="T6" fmla="*/ 40639 w 210819"/>
              <a:gd name="T7" fmla="*/ 73659 h 73659"/>
              <a:gd name="T8" fmla="*/ 52704 w 210819"/>
              <a:gd name="T9" fmla="*/ 37845 h 73659"/>
              <a:gd name="T10" fmla="*/ 197992 w 210819"/>
              <a:gd name="T11" fmla="*/ 37845 h 73659"/>
              <a:gd name="T12" fmla="*/ 210692 w 210819"/>
              <a:gd name="T13" fmla="*/ 0 h 736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0819"/>
              <a:gd name="T22" fmla="*/ 0 h 73659"/>
              <a:gd name="T23" fmla="*/ 210819 w 210819"/>
              <a:gd name="T24" fmla="*/ 73659 h 7365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0819" h="73659">
                <a:moveTo>
                  <a:pt x="210692" y="0"/>
                </a:moveTo>
                <a:lnTo>
                  <a:pt x="24891" y="0"/>
                </a:lnTo>
                <a:lnTo>
                  <a:pt x="0" y="73659"/>
                </a:lnTo>
                <a:lnTo>
                  <a:pt x="40639" y="73659"/>
                </a:lnTo>
                <a:lnTo>
                  <a:pt x="52704" y="37845"/>
                </a:lnTo>
                <a:lnTo>
                  <a:pt x="197992" y="37845"/>
                </a:lnTo>
                <a:lnTo>
                  <a:pt x="210692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44" name="object 33"/>
          <p:cNvSpPr>
            <a:spLocks/>
          </p:cNvSpPr>
          <p:nvPr/>
        </p:nvSpPr>
        <p:spPr bwMode="auto">
          <a:xfrm>
            <a:off x="2543176" y="1490663"/>
            <a:ext cx="52388" cy="36512"/>
          </a:xfrm>
          <a:custGeom>
            <a:avLst/>
            <a:gdLst>
              <a:gd name="T0" fmla="*/ 52958 w 53339"/>
              <a:gd name="T1" fmla="*/ 0 h 36194"/>
              <a:gd name="T2" fmla="*/ 12064 w 53339"/>
              <a:gd name="T3" fmla="*/ 0 h 36194"/>
              <a:gd name="T4" fmla="*/ 0 w 53339"/>
              <a:gd name="T5" fmla="*/ 35813 h 36194"/>
              <a:gd name="T6" fmla="*/ 40767 w 53339"/>
              <a:gd name="T7" fmla="*/ 35813 h 36194"/>
              <a:gd name="T8" fmla="*/ 52958 w 53339"/>
              <a:gd name="T9" fmla="*/ 0 h 361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3339"/>
              <a:gd name="T16" fmla="*/ 0 h 36194"/>
              <a:gd name="T17" fmla="*/ 53339 w 53339"/>
              <a:gd name="T18" fmla="*/ 36194 h 361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3339" h="36194">
                <a:moveTo>
                  <a:pt x="52958" y="0"/>
                </a:moveTo>
                <a:lnTo>
                  <a:pt x="12064" y="0"/>
                </a:lnTo>
                <a:lnTo>
                  <a:pt x="0" y="35813"/>
                </a:lnTo>
                <a:lnTo>
                  <a:pt x="40767" y="35813"/>
                </a:lnTo>
                <a:lnTo>
                  <a:pt x="52958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45" name="object 34"/>
          <p:cNvSpPr>
            <a:spLocks/>
          </p:cNvSpPr>
          <p:nvPr/>
        </p:nvSpPr>
        <p:spPr bwMode="auto">
          <a:xfrm>
            <a:off x="1879601" y="1323983"/>
            <a:ext cx="180975" cy="169863"/>
          </a:xfrm>
          <a:custGeom>
            <a:avLst/>
            <a:gdLst>
              <a:gd name="T0" fmla="*/ 119760 w 181610"/>
              <a:gd name="T1" fmla="*/ 0 h 170180"/>
              <a:gd name="T2" fmla="*/ 65658 w 181610"/>
              <a:gd name="T3" fmla="*/ 12573 h 170180"/>
              <a:gd name="T4" fmla="*/ 24256 w 181610"/>
              <a:gd name="T5" fmla="*/ 49275 h 170180"/>
              <a:gd name="T6" fmla="*/ 6476 w 181610"/>
              <a:gd name="T7" fmla="*/ 84962 h 170180"/>
              <a:gd name="T8" fmla="*/ 0 w 181610"/>
              <a:gd name="T9" fmla="*/ 122682 h 170180"/>
              <a:gd name="T10" fmla="*/ 1524 w 181610"/>
              <a:gd name="T11" fmla="*/ 132841 h 170180"/>
              <a:gd name="T12" fmla="*/ 29844 w 181610"/>
              <a:gd name="T13" fmla="*/ 164719 h 170180"/>
              <a:gd name="T14" fmla="*/ 64262 w 181610"/>
              <a:gd name="T15" fmla="*/ 169672 h 170180"/>
              <a:gd name="T16" fmla="*/ 77596 w 181610"/>
              <a:gd name="T17" fmla="*/ 169037 h 170180"/>
              <a:gd name="T18" fmla="*/ 123825 w 181610"/>
              <a:gd name="T19" fmla="*/ 153797 h 170180"/>
              <a:gd name="T20" fmla="*/ 150113 w 181610"/>
              <a:gd name="T21" fmla="*/ 131699 h 170180"/>
              <a:gd name="T22" fmla="*/ 64896 w 181610"/>
              <a:gd name="T23" fmla="*/ 131699 h 170180"/>
              <a:gd name="T24" fmla="*/ 57784 w 181610"/>
              <a:gd name="T25" fmla="*/ 128142 h 170180"/>
              <a:gd name="T26" fmla="*/ 54101 w 181610"/>
              <a:gd name="T27" fmla="*/ 120903 h 170180"/>
              <a:gd name="T28" fmla="*/ 52196 w 181610"/>
              <a:gd name="T29" fmla="*/ 114808 h 170180"/>
              <a:gd name="T30" fmla="*/ 52069 w 181610"/>
              <a:gd name="T31" fmla="*/ 106299 h 170180"/>
              <a:gd name="T32" fmla="*/ 53593 w 181610"/>
              <a:gd name="T33" fmla="*/ 96774 h 170180"/>
              <a:gd name="T34" fmla="*/ 72135 w 181610"/>
              <a:gd name="T35" fmla="*/ 55499 h 170180"/>
              <a:gd name="T36" fmla="*/ 106679 w 181610"/>
              <a:gd name="T37" fmla="*/ 38353 h 170180"/>
              <a:gd name="T38" fmla="*/ 181482 w 181610"/>
              <a:gd name="T39" fmla="*/ 38353 h 170180"/>
              <a:gd name="T40" fmla="*/ 180847 w 181610"/>
              <a:gd name="T41" fmla="*/ 34036 h 170180"/>
              <a:gd name="T42" fmla="*/ 175259 w 181610"/>
              <a:gd name="T43" fmla="*/ 21971 h 170180"/>
              <a:gd name="T44" fmla="*/ 166369 w 181610"/>
              <a:gd name="T45" fmla="*/ 12319 h 170180"/>
              <a:gd name="T46" fmla="*/ 154177 w 181610"/>
              <a:gd name="T47" fmla="*/ 5461 h 170180"/>
              <a:gd name="T48" fmla="*/ 138556 w 181610"/>
              <a:gd name="T49" fmla="*/ 1397 h 170180"/>
              <a:gd name="T50" fmla="*/ 119760 w 181610"/>
              <a:gd name="T51" fmla="*/ 0 h 17018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81610"/>
              <a:gd name="T79" fmla="*/ 0 h 170180"/>
              <a:gd name="T80" fmla="*/ 181610 w 181610"/>
              <a:gd name="T81" fmla="*/ 170180 h 170180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81610" h="170180">
                <a:moveTo>
                  <a:pt x="119760" y="0"/>
                </a:moveTo>
                <a:lnTo>
                  <a:pt x="65658" y="12573"/>
                </a:lnTo>
                <a:lnTo>
                  <a:pt x="24256" y="49275"/>
                </a:lnTo>
                <a:lnTo>
                  <a:pt x="6476" y="84962"/>
                </a:lnTo>
                <a:lnTo>
                  <a:pt x="0" y="122682"/>
                </a:lnTo>
                <a:lnTo>
                  <a:pt x="1524" y="132841"/>
                </a:lnTo>
                <a:lnTo>
                  <a:pt x="29844" y="164719"/>
                </a:lnTo>
                <a:lnTo>
                  <a:pt x="64262" y="169672"/>
                </a:lnTo>
                <a:lnTo>
                  <a:pt x="77596" y="169037"/>
                </a:lnTo>
                <a:lnTo>
                  <a:pt x="123825" y="153797"/>
                </a:lnTo>
                <a:lnTo>
                  <a:pt x="150113" y="131699"/>
                </a:lnTo>
                <a:lnTo>
                  <a:pt x="64896" y="131699"/>
                </a:lnTo>
                <a:lnTo>
                  <a:pt x="57784" y="128142"/>
                </a:lnTo>
                <a:lnTo>
                  <a:pt x="54101" y="120903"/>
                </a:lnTo>
                <a:lnTo>
                  <a:pt x="52196" y="114808"/>
                </a:lnTo>
                <a:lnTo>
                  <a:pt x="52069" y="106299"/>
                </a:lnTo>
                <a:lnTo>
                  <a:pt x="53593" y="96774"/>
                </a:lnTo>
                <a:lnTo>
                  <a:pt x="72135" y="55499"/>
                </a:lnTo>
                <a:lnTo>
                  <a:pt x="106679" y="38353"/>
                </a:lnTo>
                <a:lnTo>
                  <a:pt x="181482" y="38353"/>
                </a:lnTo>
                <a:lnTo>
                  <a:pt x="180847" y="34036"/>
                </a:lnTo>
                <a:lnTo>
                  <a:pt x="175259" y="21971"/>
                </a:lnTo>
                <a:lnTo>
                  <a:pt x="166369" y="12319"/>
                </a:lnTo>
                <a:lnTo>
                  <a:pt x="154177" y="5461"/>
                </a:lnTo>
                <a:lnTo>
                  <a:pt x="138556" y="1397"/>
                </a:lnTo>
                <a:lnTo>
                  <a:pt x="11976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46" name="object 35"/>
          <p:cNvSpPr>
            <a:spLocks/>
          </p:cNvSpPr>
          <p:nvPr/>
        </p:nvSpPr>
        <p:spPr bwMode="auto">
          <a:xfrm>
            <a:off x="2247904" y="1323983"/>
            <a:ext cx="182563" cy="169863"/>
          </a:xfrm>
          <a:custGeom>
            <a:avLst/>
            <a:gdLst>
              <a:gd name="T0" fmla="*/ 119761 w 181610"/>
              <a:gd name="T1" fmla="*/ 0 h 170180"/>
              <a:gd name="T2" fmla="*/ 65531 w 181610"/>
              <a:gd name="T3" fmla="*/ 12573 h 170180"/>
              <a:gd name="T4" fmla="*/ 24130 w 181610"/>
              <a:gd name="T5" fmla="*/ 49275 h 170180"/>
              <a:gd name="T6" fmla="*/ 6477 w 181610"/>
              <a:gd name="T7" fmla="*/ 84962 h 170180"/>
              <a:gd name="T8" fmla="*/ 0 w 181610"/>
              <a:gd name="T9" fmla="*/ 122682 h 170180"/>
              <a:gd name="T10" fmla="*/ 1524 w 181610"/>
              <a:gd name="T11" fmla="*/ 132841 h 170180"/>
              <a:gd name="T12" fmla="*/ 29718 w 181610"/>
              <a:gd name="T13" fmla="*/ 164719 h 170180"/>
              <a:gd name="T14" fmla="*/ 64262 w 181610"/>
              <a:gd name="T15" fmla="*/ 169672 h 170180"/>
              <a:gd name="T16" fmla="*/ 77469 w 181610"/>
              <a:gd name="T17" fmla="*/ 169037 h 170180"/>
              <a:gd name="T18" fmla="*/ 123698 w 181610"/>
              <a:gd name="T19" fmla="*/ 153797 h 170180"/>
              <a:gd name="T20" fmla="*/ 149987 w 181610"/>
              <a:gd name="T21" fmla="*/ 131699 h 170180"/>
              <a:gd name="T22" fmla="*/ 64897 w 181610"/>
              <a:gd name="T23" fmla="*/ 131699 h 170180"/>
              <a:gd name="T24" fmla="*/ 57785 w 181610"/>
              <a:gd name="T25" fmla="*/ 128142 h 170180"/>
              <a:gd name="T26" fmla="*/ 54102 w 181610"/>
              <a:gd name="T27" fmla="*/ 120903 h 170180"/>
              <a:gd name="T28" fmla="*/ 52197 w 181610"/>
              <a:gd name="T29" fmla="*/ 114808 h 170180"/>
              <a:gd name="T30" fmla="*/ 52069 w 181610"/>
              <a:gd name="T31" fmla="*/ 111251 h 170180"/>
              <a:gd name="T32" fmla="*/ 52069 w 181610"/>
              <a:gd name="T33" fmla="*/ 106299 h 170180"/>
              <a:gd name="T34" fmla="*/ 53593 w 181610"/>
              <a:gd name="T35" fmla="*/ 96774 h 170180"/>
              <a:gd name="T36" fmla="*/ 72136 w 181610"/>
              <a:gd name="T37" fmla="*/ 55499 h 170180"/>
              <a:gd name="T38" fmla="*/ 106680 w 181610"/>
              <a:gd name="T39" fmla="*/ 38353 h 170180"/>
              <a:gd name="T40" fmla="*/ 181483 w 181610"/>
              <a:gd name="T41" fmla="*/ 38353 h 170180"/>
              <a:gd name="T42" fmla="*/ 180848 w 181610"/>
              <a:gd name="T43" fmla="*/ 34036 h 170180"/>
              <a:gd name="T44" fmla="*/ 175260 w 181610"/>
              <a:gd name="T45" fmla="*/ 21971 h 170180"/>
              <a:gd name="T46" fmla="*/ 166369 w 181610"/>
              <a:gd name="T47" fmla="*/ 12319 h 170180"/>
              <a:gd name="T48" fmla="*/ 154050 w 181610"/>
              <a:gd name="T49" fmla="*/ 5461 h 170180"/>
              <a:gd name="T50" fmla="*/ 138556 w 181610"/>
              <a:gd name="T51" fmla="*/ 1397 h 170180"/>
              <a:gd name="T52" fmla="*/ 119761 w 181610"/>
              <a:gd name="T53" fmla="*/ 0 h 17018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81610"/>
              <a:gd name="T82" fmla="*/ 0 h 170180"/>
              <a:gd name="T83" fmla="*/ 181610 w 181610"/>
              <a:gd name="T84" fmla="*/ 170180 h 170180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81610" h="170180">
                <a:moveTo>
                  <a:pt x="119761" y="0"/>
                </a:moveTo>
                <a:lnTo>
                  <a:pt x="65531" y="12573"/>
                </a:lnTo>
                <a:lnTo>
                  <a:pt x="24130" y="49275"/>
                </a:lnTo>
                <a:lnTo>
                  <a:pt x="6477" y="84962"/>
                </a:lnTo>
                <a:lnTo>
                  <a:pt x="0" y="122682"/>
                </a:lnTo>
                <a:lnTo>
                  <a:pt x="1524" y="132841"/>
                </a:lnTo>
                <a:lnTo>
                  <a:pt x="29718" y="164719"/>
                </a:lnTo>
                <a:lnTo>
                  <a:pt x="64262" y="169672"/>
                </a:lnTo>
                <a:lnTo>
                  <a:pt x="77469" y="169037"/>
                </a:lnTo>
                <a:lnTo>
                  <a:pt x="123698" y="153797"/>
                </a:lnTo>
                <a:lnTo>
                  <a:pt x="149987" y="131699"/>
                </a:lnTo>
                <a:lnTo>
                  <a:pt x="64897" y="131699"/>
                </a:lnTo>
                <a:lnTo>
                  <a:pt x="57785" y="128142"/>
                </a:lnTo>
                <a:lnTo>
                  <a:pt x="54102" y="120903"/>
                </a:lnTo>
                <a:lnTo>
                  <a:pt x="52197" y="114808"/>
                </a:lnTo>
                <a:lnTo>
                  <a:pt x="52069" y="111251"/>
                </a:lnTo>
                <a:lnTo>
                  <a:pt x="52069" y="106299"/>
                </a:lnTo>
                <a:lnTo>
                  <a:pt x="53593" y="96774"/>
                </a:lnTo>
                <a:lnTo>
                  <a:pt x="72136" y="55499"/>
                </a:lnTo>
                <a:lnTo>
                  <a:pt x="106680" y="38353"/>
                </a:lnTo>
                <a:lnTo>
                  <a:pt x="181483" y="38353"/>
                </a:lnTo>
                <a:lnTo>
                  <a:pt x="180848" y="34036"/>
                </a:lnTo>
                <a:lnTo>
                  <a:pt x="175260" y="21971"/>
                </a:lnTo>
                <a:lnTo>
                  <a:pt x="166369" y="12319"/>
                </a:lnTo>
                <a:lnTo>
                  <a:pt x="154050" y="5461"/>
                </a:lnTo>
                <a:lnTo>
                  <a:pt x="138556" y="1397"/>
                </a:lnTo>
                <a:lnTo>
                  <a:pt x="119761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47" name="object 36"/>
          <p:cNvSpPr>
            <a:spLocks/>
          </p:cNvSpPr>
          <p:nvPr/>
        </p:nvSpPr>
        <p:spPr bwMode="auto">
          <a:xfrm>
            <a:off x="2038350" y="1327158"/>
            <a:ext cx="179388" cy="163513"/>
          </a:xfrm>
          <a:custGeom>
            <a:avLst/>
            <a:gdLst>
              <a:gd name="T0" fmla="*/ 116586 w 179705"/>
              <a:gd name="T1" fmla="*/ 0 h 164465"/>
              <a:gd name="T2" fmla="*/ 60706 w 179705"/>
              <a:gd name="T3" fmla="*/ 0 h 164465"/>
              <a:gd name="T4" fmla="*/ 85470 w 179705"/>
              <a:gd name="T5" fmla="*/ 78612 h 164465"/>
              <a:gd name="T6" fmla="*/ 0 w 179705"/>
              <a:gd name="T7" fmla="*/ 164083 h 164465"/>
              <a:gd name="T8" fmla="*/ 56514 w 179705"/>
              <a:gd name="T9" fmla="*/ 164083 h 164465"/>
              <a:gd name="T10" fmla="*/ 106680 w 179705"/>
              <a:gd name="T11" fmla="*/ 111378 h 164465"/>
              <a:gd name="T12" fmla="*/ 161162 w 179705"/>
              <a:gd name="T13" fmla="*/ 111378 h 164465"/>
              <a:gd name="T14" fmla="*/ 151002 w 179705"/>
              <a:gd name="T15" fmla="*/ 79501 h 164465"/>
              <a:gd name="T16" fmla="*/ 179450 w 179705"/>
              <a:gd name="T17" fmla="*/ 50418 h 164465"/>
              <a:gd name="T18" fmla="*/ 128396 w 179705"/>
              <a:gd name="T19" fmla="*/ 50418 h 164465"/>
              <a:gd name="T20" fmla="*/ 116586 w 179705"/>
              <a:gd name="T21" fmla="*/ 0 h 16446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9705"/>
              <a:gd name="T34" fmla="*/ 0 h 164465"/>
              <a:gd name="T35" fmla="*/ 179705 w 179705"/>
              <a:gd name="T36" fmla="*/ 164465 h 16446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9705" h="164465">
                <a:moveTo>
                  <a:pt x="116586" y="0"/>
                </a:moveTo>
                <a:lnTo>
                  <a:pt x="60706" y="0"/>
                </a:lnTo>
                <a:lnTo>
                  <a:pt x="85470" y="78612"/>
                </a:lnTo>
                <a:lnTo>
                  <a:pt x="0" y="164083"/>
                </a:lnTo>
                <a:lnTo>
                  <a:pt x="56514" y="164083"/>
                </a:lnTo>
                <a:lnTo>
                  <a:pt x="106680" y="111378"/>
                </a:lnTo>
                <a:lnTo>
                  <a:pt x="161162" y="111378"/>
                </a:lnTo>
                <a:lnTo>
                  <a:pt x="151002" y="79501"/>
                </a:lnTo>
                <a:lnTo>
                  <a:pt x="179450" y="50418"/>
                </a:lnTo>
                <a:lnTo>
                  <a:pt x="128396" y="50418"/>
                </a:lnTo>
                <a:lnTo>
                  <a:pt x="116586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48" name="object 37"/>
          <p:cNvSpPr>
            <a:spLocks/>
          </p:cNvSpPr>
          <p:nvPr/>
        </p:nvSpPr>
        <p:spPr bwMode="auto">
          <a:xfrm>
            <a:off x="2144717" y="1438275"/>
            <a:ext cx="73025" cy="52388"/>
          </a:xfrm>
          <a:custGeom>
            <a:avLst/>
            <a:gdLst>
              <a:gd name="T0" fmla="*/ 54482 w 71755"/>
              <a:gd name="T1" fmla="*/ 0 h 52705"/>
              <a:gd name="T2" fmla="*/ 0 w 71755"/>
              <a:gd name="T3" fmla="*/ 0 h 52705"/>
              <a:gd name="T4" fmla="*/ 14605 w 71755"/>
              <a:gd name="T5" fmla="*/ 52704 h 52705"/>
              <a:gd name="T6" fmla="*/ 71374 w 71755"/>
              <a:gd name="T7" fmla="*/ 52704 h 52705"/>
              <a:gd name="T8" fmla="*/ 54482 w 71755"/>
              <a:gd name="T9" fmla="*/ 0 h 527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755"/>
              <a:gd name="T16" fmla="*/ 0 h 52705"/>
              <a:gd name="T17" fmla="*/ 71755 w 71755"/>
              <a:gd name="T18" fmla="*/ 52705 h 5270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755" h="52705">
                <a:moveTo>
                  <a:pt x="54482" y="0"/>
                </a:moveTo>
                <a:lnTo>
                  <a:pt x="0" y="0"/>
                </a:lnTo>
                <a:lnTo>
                  <a:pt x="14605" y="52704"/>
                </a:lnTo>
                <a:lnTo>
                  <a:pt x="71374" y="52704"/>
                </a:lnTo>
                <a:lnTo>
                  <a:pt x="54482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49" name="object 38"/>
          <p:cNvSpPr>
            <a:spLocks/>
          </p:cNvSpPr>
          <p:nvPr/>
        </p:nvSpPr>
        <p:spPr bwMode="auto">
          <a:xfrm>
            <a:off x="2616200" y="1327158"/>
            <a:ext cx="169863" cy="163513"/>
          </a:xfrm>
          <a:custGeom>
            <a:avLst/>
            <a:gdLst>
              <a:gd name="T0" fmla="*/ 106172 w 170180"/>
              <a:gd name="T1" fmla="*/ 0 h 164465"/>
              <a:gd name="T2" fmla="*/ 55752 w 170180"/>
              <a:gd name="T3" fmla="*/ 0 h 164465"/>
              <a:gd name="T4" fmla="*/ 0 w 170180"/>
              <a:gd name="T5" fmla="*/ 164083 h 164465"/>
              <a:gd name="T6" fmla="*/ 86994 w 170180"/>
              <a:gd name="T7" fmla="*/ 164083 h 164465"/>
              <a:gd name="T8" fmla="*/ 101726 w 170180"/>
              <a:gd name="T9" fmla="*/ 163321 h 164465"/>
              <a:gd name="T10" fmla="*/ 138302 w 170180"/>
              <a:gd name="T11" fmla="*/ 152145 h 164465"/>
              <a:gd name="T12" fmla="*/ 161417 w 170180"/>
              <a:gd name="T13" fmla="*/ 128777 h 164465"/>
              <a:gd name="T14" fmla="*/ 62611 w 170180"/>
              <a:gd name="T15" fmla="*/ 128777 h 164465"/>
              <a:gd name="T16" fmla="*/ 73532 w 170180"/>
              <a:gd name="T17" fmla="*/ 96392 h 164465"/>
              <a:gd name="T18" fmla="*/ 170052 w 170180"/>
              <a:gd name="T19" fmla="*/ 96392 h 164465"/>
              <a:gd name="T20" fmla="*/ 170180 w 170180"/>
              <a:gd name="T21" fmla="*/ 92836 h 164465"/>
              <a:gd name="T22" fmla="*/ 128777 w 170180"/>
              <a:gd name="T23" fmla="*/ 64007 h 164465"/>
              <a:gd name="T24" fmla="*/ 111760 w 170180"/>
              <a:gd name="T25" fmla="*/ 63245 h 164465"/>
              <a:gd name="T26" fmla="*/ 84836 w 170180"/>
              <a:gd name="T27" fmla="*/ 63245 h 164465"/>
              <a:gd name="T28" fmla="*/ 106172 w 170180"/>
              <a:gd name="T29" fmla="*/ 0 h 16446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70180"/>
              <a:gd name="T46" fmla="*/ 0 h 164465"/>
              <a:gd name="T47" fmla="*/ 170180 w 170180"/>
              <a:gd name="T48" fmla="*/ 164465 h 16446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70180" h="164465">
                <a:moveTo>
                  <a:pt x="106172" y="0"/>
                </a:moveTo>
                <a:lnTo>
                  <a:pt x="55752" y="0"/>
                </a:lnTo>
                <a:lnTo>
                  <a:pt x="0" y="164083"/>
                </a:lnTo>
                <a:lnTo>
                  <a:pt x="86994" y="164083"/>
                </a:lnTo>
                <a:lnTo>
                  <a:pt x="101726" y="163321"/>
                </a:lnTo>
                <a:lnTo>
                  <a:pt x="138302" y="152145"/>
                </a:lnTo>
                <a:lnTo>
                  <a:pt x="161417" y="128777"/>
                </a:lnTo>
                <a:lnTo>
                  <a:pt x="62611" y="128777"/>
                </a:lnTo>
                <a:lnTo>
                  <a:pt x="73532" y="96392"/>
                </a:lnTo>
                <a:lnTo>
                  <a:pt x="170052" y="96392"/>
                </a:lnTo>
                <a:lnTo>
                  <a:pt x="170180" y="92836"/>
                </a:lnTo>
                <a:lnTo>
                  <a:pt x="128777" y="64007"/>
                </a:lnTo>
                <a:lnTo>
                  <a:pt x="111760" y="63245"/>
                </a:lnTo>
                <a:lnTo>
                  <a:pt x="84836" y="63245"/>
                </a:lnTo>
                <a:lnTo>
                  <a:pt x="106172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50" name="object 39"/>
          <p:cNvSpPr>
            <a:spLocks/>
          </p:cNvSpPr>
          <p:nvPr/>
        </p:nvSpPr>
        <p:spPr bwMode="auto">
          <a:xfrm>
            <a:off x="2779713" y="1327158"/>
            <a:ext cx="106362" cy="163513"/>
          </a:xfrm>
          <a:custGeom>
            <a:avLst/>
            <a:gdLst>
              <a:gd name="T0" fmla="*/ 106299 w 106680"/>
              <a:gd name="T1" fmla="*/ 0 h 164465"/>
              <a:gd name="T2" fmla="*/ 55625 w 106680"/>
              <a:gd name="T3" fmla="*/ 0 h 164465"/>
              <a:gd name="T4" fmla="*/ 0 w 106680"/>
              <a:gd name="T5" fmla="*/ 164083 h 164465"/>
              <a:gd name="T6" fmla="*/ 50673 w 106680"/>
              <a:gd name="T7" fmla="*/ 164083 h 164465"/>
              <a:gd name="T8" fmla="*/ 106299 w 106680"/>
              <a:gd name="T9" fmla="*/ 0 h 1644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680"/>
              <a:gd name="T16" fmla="*/ 0 h 164465"/>
              <a:gd name="T17" fmla="*/ 106680 w 106680"/>
              <a:gd name="T18" fmla="*/ 164465 h 1644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680" h="164465">
                <a:moveTo>
                  <a:pt x="106299" y="0"/>
                </a:moveTo>
                <a:lnTo>
                  <a:pt x="55625" y="0"/>
                </a:lnTo>
                <a:lnTo>
                  <a:pt x="0" y="164083"/>
                </a:lnTo>
                <a:lnTo>
                  <a:pt x="50673" y="164083"/>
                </a:lnTo>
                <a:lnTo>
                  <a:pt x="106299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51" name="object 40"/>
          <p:cNvSpPr>
            <a:spLocks/>
          </p:cNvSpPr>
          <p:nvPr/>
        </p:nvSpPr>
        <p:spPr bwMode="auto">
          <a:xfrm>
            <a:off x="1954215" y="1362083"/>
            <a:ext cx="107950" cy="93663"/>
          </a:xfrm>
          <a:custGeom>
            <a:avLst/>
            <a:gdLst>
              <a:gd name="T0" fmla="*/ 106044 w 107950"/>
              <a:gd name="T1" fmla="*/ 0 h 93344"/>
              <a:gd name="T2" fmla="*/ 41909 w 107950"/>
              <a:gd name="T3" fmla="*/ 0 h 93344"/>
              <a:gd name="T4" fmla="*/ 49021 w 107950"/>
              <a:gd name="T5" fmla="*/ 3556 h 93344"/>
              <a:gd name="T6" fmla="*/ 52831 w 107950"/>
              <a:gd name="T7" fmla="*/ 10668 h 93344"/>
              <a:gd name="T8" fmla="*/ 54863 w 107950"/>
              <a:gd name="T9" fmla="*/ 16891 h 93344"/>
              <a:gd name="T10" fmla="*/ 55244 w 107950"/>
              <a:gd name="T11" fmla="*/ 24511 h 93344"/>
              <a:gd name="T12" fmla="*/ 53847 w 107950"/>
              <a:gd name="T13" fmla="*/ 33782 h 93344"/>
              <a:gd name="T14" fmla="*/ 34925 w 107950"/>
              <a:gd name="T15" fmla="*/ 76454 h 93344"/>
              <a:gd name="T16" fmla="*/ 0 w 107950"/>
              <a:gd name="T17" fmla="*/ 93345 h 93344"/>
              <a:gd name="T18" fmla="*/ 74675 w 107950"/>
              <a:gd name="T19" fmla="*/ 93345 h 93344"/>
              <a:gd name="T20" fmla="*/ 95884 w 107950"/>
              <a:gd name="T21" fmla="*/ 58928 h 93344"/>
              <a:gd name="T22" fmla="*/ 107441 w 107950"/>
              <a:gd name="T23" fmla="*/ 10033 h 93344"/>
              <a:gd name="T24" fmla="*/ 106044 w 107950"/>
              <a:gd name="T25" fmla="*/ 0 h 9334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7950"/>
              <a:gd name="T40" fmla="*/ 0 h 93344"/>
              <a:gd name="T41" fmla="*/ 107950 w 107950"/>
              <a:gd name="T42" fmla="*/ 93344 h 9334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7950" h="93344">
                <a:moveTo>
                  <a:pt x="106044" y="0"/>
                </a:moveTo>
                <a:lnTo>
                  <a:pt x="41909" y="0"/>
                </a:lnTo>
                <a:lnTo>
                  <a:pt x="49021" y="3556"/>
                </a:lnTo>
                <a:lnTo>
                  <a:pt x="52831" y="10668"/>
                </a:lnTo>
                <a:lnTo>
                  <a:pt x="54863" y="16891"/>
                </a:lnTo>
                <a:lnTo>
                  <a:pt x="55244" y="24511"/>
                </a:lnTo>
                <a:lnTo>
                  <a:pt x="53847" y="33782"/>
                </a:lnTo>
                <a:lnTo>
                  <a:pt x="34925" y="76454"/>
                </a:lnTo>
                <a:lnTo>
                  <a:pt x="0" y="93345"/>
                </a:lnTo>
                <a:lnTo>
                  <a:pt x="74675" y="93345"/>
                </a:lnTo>
                <a:lnTo>
                  <a:pt x="95884" y="58928"/>
                </a:lnTo>
                <a:lnTo>
                  <a:pt x="107441" y="10033"/>
                </a:lnTo>
                <a:lnTo>
                  <a:pt x="10604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52" name="object 41"/>
          <p:cNvSpPr>
            <a:spLocks/>
          </p:cNvSpPr>
          <p:nvPr/>
        </p:nvSpPr>
        <p:spPr bwMode="auto">
          <a:xfrm>
            <a:off x="2324100" y="1362083"/>
            <a:ext cx="107950" cy="93663"/>
          </a:xfrm>
          <a:custGeom>
            <a:avLst/>
            <a:gdLst>
              <a:gd name="T0" fmla="*/ 106045 w 107950"/>
              <a:gd name="T1" fmla="*/ 0 h 93344"/>
              <a:gd name="T2" fmla="*/ 41910 w 107950"/>
              <a:gd name="T3" fmla="*/ 0 h 93344"/>
              <a:gd name="T4" fmla="*/ 49022 w 107950"/>
              <a:gd name="T5" fmla="*/ 3556 h 93344"/>
              <a:gd name="T6" fmla="*/ 52831 w 107950"/>
              <a:gd name="T7" fmla="*/ 10668 h 93344"/>
              <a:gd name="T8" fmla="*/ 54864 w 107950"/>
              <a:gd name="T9" fmla="*/ 16891 h 93344"/>
              <a:gd name="T10" fmla="*/ 55118 w 107950"/>
              <a:gd name="T11" fmla="*/ 24511 h 93344"/>
              <a:gd name="T12" fmla="*/ 53848 w 107950"/>
              <a:gd name="T13" fmla="*/ 33782 h 93344"/>
              <a:gd name="T14" fmla="*/ 34925 w 107950"/>
              <a:gd name="T15" fmla="*/ 76454 h 93344"/>
              <a:gd name="T16" fmla="*/ 0 w 107950"/>
              <a:gd name="T17" fmla="*/ 93345 h 93344"/>
              <a:gd name="T18" fmla="*/ 74549 w 107950"/>
              <a:gd name="T19" fmla="*/ 93345 h 93344"/>
              <a:gd name="T20" fmla="*/ 95885 w 107950"/>
              <a:gd name="T21" fmla="*/ 58928 h 93344"/>
              <a:gd name="T22" fmla="*/ 107442 w 107950"/>
              <a:gd name="T23" fmla="*/ 10033 h 93344"/>
              <a:gd name="T24" fmla="*/ 106045 w 107950"/>
              <a:gd name="T25" fmla="*/ 0 h 9334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7950"/>
              <a:gd name="T40" fmla="*/ 0 h 93344"/>
              <a:gd name="T41" fmla="*/ 107950 w 107950"/>
              <a:gd name="T42" fmla="*/ 93344 h 9334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7950" h="93344">
                <a:moveTo>
                  <a:pt x="106045" y="0"/>
                </a:moveTo>
                <a:lnTo>
                  <a:pt x="41910" y="0"/>
                </a:lnTo>
                <a:lnTo>
                  <a:pt x="49022" y="3556"/>
                </a:lnTo>
                <a:lnTo>
                  <a:pt x="52831" y="10668"/>
                </a:lnTo>
                <a:lnTo>
                  <a:pt x="54864" y="16891"/>
                </a:lnTo>
                <a:lnTo>
                  <a:pt x="55118" y="24511"/>
                </a:lnTo>
                <a:lnTo>
                  <a:pt x="53848" y="33782"/>
                </a:lnTo>
                <a:lnTo>
                  <a:pt x="34925" y="76454"/>
                </a:lnTo>
                <a:lnTo>
                  <a:pt x="0" y="93345"/>
                </a:lnTo>
                <a:lnTo>
                  <a:pt x="74549" y="93345"/>
                </a:lnTo>
                <a:lnTo>
                  <a:pt x="95885" y="58928"/>
                </a:lnTo>
                <a:lnTo>
                  <a:pt x="107442" y="10033"/>
                </a:lnTo>
                <a:lnTo>
                  <a:pt x="10604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53" name="object 42"/>
          <p:cNvSpPr>
            <a:spLocks/>
          </p:cNvSpPr>
          <p:nvPr/>
        </p:nvSpPr>
        <p:spPr bwMode="auto">
          <a:xfrm>
            <a:off x="2705104" y="1422400"/>
            <a:ext cx="80963" cy="33338"/>
          </a:xfrm>
          <a:custGeom>
            <a:avLst/>
            <a:gdLst>
              <a:gd name="T0" fmla="*/ 81533 w 81914"/>
              <a:gd name="T1" fmla="*/ 0 h 32384"/>
              <a:gd name="T2" fmla="*/ 10922 w 81914"/>
              <a:gd name="T3" fmla="*/ 0 h 32384"/>
              <a:gd name="T4" fmla="*/ 20955 w 81914"/>
              <a:gd name="T5" fmla="*/ 1015 h 32384"/>
              <a:gd name="T6" fmla="*/ 27431 w 81914"/>
              <a:gd name="T7" fmla="*/ 3810 h 32384"/>
              <a:gd name="T8" fmla="*/ 30353 w 81914"/>
              <a:gd name="T9" fmla="*/ 8636 h 32384"/>
              <a:gd name="T10" fmla="*/ 29591 w 81914"/>
              <a:gd name="T11" fmla="*/ 15239 h 32384"/>
              <a:gd name="T12" fmla="*/ 25526 w 81914"/>
              <a:gd name="T13" fmla="*/ 22733 h 32384"/>
              <a:gd name="T14" fmla="*/ 19176 w 81914"/>
              <a:gd name="T15" fmla="*/ 28066 h 32384"/>
              <a:gd name="T16" fmla="*/ 10668 w 81914"/>
              <a:gd name="T17" fmla="*/ 31368 h 32384"/>
              <a:gd name="T18" fmla="*/ 0 w 81914"/>
              <a:gd name="T19" fmla="*/ 32385 h 32384"/>
              <a:gd name="T20" fmla="*/ 72898 w 81914"/>
              <a:gd name="T21" fmla="*/ 32385 h 32384"/>
              <a:gd name="T22" fmla="*/ 73406 w 81914"/>
              <a:gd name="T23" fmla="*/ 31623 h 32384"/>
              <a:gd name="T24" fmla="*/ 78105 w 81914"/>
              <a:gd name="T25" fmla="*/ 20954 h 32384"/>
              <a:gd name="T26" fmla="*/ 81280 w 81914"/>
              <a:gd name="T27" fmla="*/ 8000 h 32384"/>
              <a:gd name="T28" fmla="*/ 81533 w 81914"/>
              <a:gd name="T29" fmla="*/ 0 h 3238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81914"/>
              <a:gd name="T46" fmla="*/ 0 h 32384"/>
              <a:gd name="T47" fmla="*/ 81914 w 81914"/>
              <a:gd name="T48" fmla="*/ 32384 h 3238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81914" h="32384">
                <a:moveTo>
                  <a:pt x="81533" y="0"/>
                </a:moveTo>
                <a:lnTo>
                  <a:pt x="10922" y="0"/>
                </a:lnTo>
                <a:lnTo>
                  <a:pt x="20955" y="1015"/>
                </a:lnTo>
                <a:lnTo>
                  <a:pt x="27431" y="3810"/>
                </a:lnTo>
                <a:lnTo>
                  <a:pt x="30353" y="8636"/>
                </a:lnTo>
                <a:lnTo>
                  <a:pt x="29591" y="15239"/>
                </a:lnTo>
                <a:lnTo>
                  <a:pt x="25526" y="22733"/>
                </a:lnTo>
                <a:lnTo>
                  <a:pt x="19176" y="28066"/>
                </a:lnTo>
                <a:lnTo>
                  <a:pt x="10668" y="31368"/>
                </a:lnTo>
                <a:lnTo>
                  <a:pt x="0" y="32385"/>
                </a:lnTo>
                <a:lnTo>
                  <a:pt x="72898" y="32385"/>
                </a:lnTo>
                <a:lnTo>
                  <a:pt x="73406" y="31623"/>
                </a:lnTo>
                <a:lnTo>
                  <a:pt x="78105" y="20954"/>
                </a:lnTo>
                <a:lnTo>
                  <a:pt x="81280" y="8000"/>
                </a:lnTo>
                <a:lnTo>
                  <a:pt x="81533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54" name="object 43"/>
          <p:cNvSpPr>
            <a:spLocks/>
          </p:cNvSpPr>
          <p:nvPr/>
        </p:nvSpPr>
        <p:spPr bwMode="auto">
          <a:xfrm>
            <a:off x="1687515" y="1327158"/>
            <a:ext cx="195262" cy="125413"/>
          </a:xfrm>
          <a:custGeom>
            <a:avLst/>
            <a:gdLst>
              <a:gd name="T0" fmla="*/ 194056 w 194310"/>
              <a:gd name="T1" fmla="*/ 0 h 126365"/>
              <a:gd name="T2" fmla="*/ 56896 w 194310"/>
              <a:gd name="T3" fmla="*/ 0 h 126365"/>
              <a:gd name="T4" fmla="*/ 44450 w 194310"/>
              <a:gd name="T5" fmla="*/ 36575 h 126365"/>
              <a:gd name="T6" fmla="*/ 35306 w 194310"/>
              <a:gd name="T7" fmla="*/ 60832 h 126365"/>
              <a:gd name="T8" fmla="*/ 24892 w 194310"/>
              <a:gd name="T9" fmla="*/ 83946 h 126365"/>
              <a:gd name="T10" fmla="*/ 13081 w 194310"/>
              <a:gd name="T11" fmla="*/ 105790 h 126365"/>
              <a:gd name="T12" fmla="*/ 0 w 194310"/>
              <a:gd name="T13" fmla="*/ 126237 h 126365"/>
              <a:gd name="T14" fmla="*/ 48641 w 194310"/>
              <a:gd name="T15" fmla="*/ 126237 h 126365"/>
              <a:gd name="T16" fmla="*/ 72898 w 194310"/>
              <a:gd name="T17" fmla="*/ 80136 h 126365"/>
              <a:gd name="T18" fmla="*/ 88518 w 194310"/>
              <a:gd name="T19" fmla="*/ 42417 h 126365"/>
              <a:gd name="T20" fmla="*/ 89281 w 194310"/>
              <a:gd name="T21" fmla="*/ 40258 h 126365"/>
              <a:gd name="T22" fmla="*/ 180340 w 194310"/>
              <a:gd name="T23" fmla="*/ 40258 h 126365"/>
              <a:gd name="T24" fmla="*/ 194056 w 194310"/>
              <a:gd name="T25" fmla="*/ 0 h 1263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4310"/>
              <a:gd name="T40" fmla="*/ 0 h 126365"/>
              <a:gd name="T41" fmla="*/ 194310 w 194310"/>
              <a:gd name="T42" fmla="*/ 126365 h 1263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4310" h="126365">
                <a:moveTo>
                  <a:pt x="194056" y="0"/>
                </a:moveTo>
                <a:lnTo>
                  <a:pt x="56896" y="0"/>
                </a:lnTo>
                <a:lnTo>
                  <a:pt x="44450" y="36575"/>
                </a:lnTo>
                <a:lnTo>
                  <a:pt x="35306" y="60832"/>
                </a:lnTo>
                <a:lnTo>
                  <a:pt x="24892" y="83946"/>
                </a:lnTo>
                <a:lnTo>
                  <a:pt x="13081" y="105790"/>
                </a:lnTo>
                <a:lnTo>
                  <a:pt x="0" y="126237"/>
                </a:lnTo>
                <a:lnTo>
                  <a:pt x="48641" y="126237"/>
                </a:lnTo>
                <a:lnTo>
                  <a:pt x="72898" y="80136"/>
                </a:lnTo>
                <a:lnTo>
                  <a:pt x="88518" y="42417"/>
                </a:lnTo>
                <a:lnTo>
                  <a:pt x="89281" y="40258"/>
                </a:lnTo>
                <a:lnTo>
                  <a:pt x="180340" y="40258"/>
                </a:lnTo>
                <a:lnTo>
                  <a:pt x="194056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55" name="object 44"/>
          <p:cNvSpPr>
            <a:spLocks/>
          </p:cNvSpPr>
          <p:nvPr/>
        </p:nvSpPr>
        <p:spPr bwMode="auto">
          <a:xfrm>
            <a:off x="1789117" y="1366838"/>
            <a:ext cx="79375" cy="87312"/>
          </a:xfrm>
          <a:custGeom>
            <a:avLst/>
            <a:gdLst>
              <a:gd name="T0" fmla="*/ 79629 w 80010"/>
              <a:gd name="T1" fmla="*/ 0 h 86359"/>
              <a:gd name="T2" fmla="*/ 29210 w 80010"/>
              <a:gd name="T3" fmla="*/ 0 h 86359"/>
              <a:gd name="T4" fmla="*/ 0 w 80010"/>
              <a:gd name="T5" fmla="*/ 85979 h 86359"/>
              <a:gd name="T6" fmla="*/ 50546 w 80010"/>
              <a:gd name="T7" fmla="*/ 85979 h 86359"/>
              <a:gd name="T8" fmla="*/ 79629 w 80010"/>
              <a:gd name="T9" fmla="*/ 0 h 863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0010"/>
              <a:gd name="T16" fmla="*/ 0 h 86359"/>
              <a:gd name="T17" fmla="*/ 80010 w 80010"/>
              <a:gd name="T18" fmla="*/ 86359 h 863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0010" h="86359">
                <a:moveTo>
                  <a:pt x="79629" y="0"/>
                </a:moveTo>
                <a:lnTo>
                  <a:pt x="29210" y="0"/>
                </a:lnTo>
                <a:lnTo>
                  <a:pt x="0" y="85979"/>
                </a:lnTo>
                <a:lnTo>
                  <a:pt x="50546" y="85979"/>
                </a:lnTo>
                <a:lnTo>
                  <a:pt x="79629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56" name="object 45"/>
          <p:cNvSpPr>
            <a:spLocks/>
          </p:cNvSpPr>
          <p:nvPr/>
        </p:nvSpPr>
        <p:spPr bwMode="auto">
          <a:xfrm>
            <a:off x="2439992" y="1327158"/>
            <a:ext cx="193675" cy="125413"/>
          </a:xfrm>
          <a:custGeom>
            <a:avLst/>
            <a:gdLst>
              <a:gd name="T0" fmla="*/ 194056 w 194310"/>
              <a:gd name="T1" fmla="*/ 0 h 126365"/>
              <a:gd name="T2" fmla="*/ 56895 w 194310"/>
              <a:gd name="T3" fmla="*/ 0 h 126365"/>
              <a:gd name="T4" fmla="*/ 44450 w 194310"/>
              <a:gd name="T5" fmla="*/ 36575 h 126365"/>
              <a:gd name="T6" fmla="*/ 35432 w 194310"/>
              <a:gd name="T7" fmla="*/ 60832 h 126365"/>
              <a:gd name="T8" fmla="*/ 25018 w 194310"/>
              <a:gd name="T9" fmla="*/ 83946 h 126365"/>
              <a:gd name="T10" fmla="*/ 13207 w 194310"/>
              <a:gd name="T11" fmla="*/ 105790 h 126365"/>
              <a:gd name="T12" fmla="*/ 0 w 194310"/>
              <a:gd name="T13" fmla="*/ 126237 h 126365"/>
              <a:gd name="T14" fmla="*/ 48640 w 194310"/>
              <a:gd name="T15" fmla="*/ 126237 h 126365"/>
              <a:gd name="T16" fmla="*/ 72898 w 194310"/>
              <a:gd name="T17" fmla="*/ 80136 h 126365"/>
              <a:gd name="T18" fmla="*/ 88518 w 194310"/>
              <a:gd name="T19" fmla="*/ 42417 h 126365"/>
              <a:gd name="T20" fmla="*/ 89281 w 194310"/>
              <a:gd name="T21" fmla="*/ 40258 h 126365"/>
              <a:gd name="T22" fmla="*/ 180467 w 194310"/>
              <a:gd name="T23" fmla="*/ 40258 h 126365"/>
              <a:gd name="T24" fmla="*/ 194056 w 194310"/>
              <a:gd name="T25" fmla="*/ 0 h 1263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4310"/>
              <a:gd name="T40" fmla="*/ 0 h 126365"/>
              <a:gd name="T41" fmla="*/ 194310 w 194310"/>
              <a:gd name="T42" fmla="*/ 126365 h 1263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4310" h="126365">
                <a:moveTo>
                  <a:pt x="194056" y="0"/>
                </a:moveTo>
                <a:lnTo>
                  <a:pt x="56895" y="0"/>
                </a:lnTo>
                <a:lnTo>
                  <a:pt x="44450" y="36575"/>
                </a:lnTo>
                <a:lnTo>
                  <a:pt x="35432" y="60832"/>
                </a:lnTo>
                <a:lnTo>
                  <a:pt x="25018" y="83946"/>
                </a:lnTo>
                <a:lnTo>
                  <a:pt x="13207" y="105790"/>
                </a:lnTo>
                <a:lnTo>
                  <a:pt x="0" y="126237"/>
                </a:lnTo>
                <a:lnTo>
                  <a:pt x="48640" y="126237"/>
                </a:lnTo>
                <a:lnTo>
                  <a:pt x="72898" y="80136"/>
                </a:lnTo>
                <a:lnTo>
                  <a:pt x="88518" y="42417"/>
                </a:lnTo>
                <a:lnTo>
                  <a:pt x="89281" y="40258"/>
                </a:lnTo>
                <a:lnTo>
                  <a:pt x="180467" y="40258"/>
                </a:lnTo>
                <a:lnTo>
                  <a:pt x="194056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57" name="object 46"/>
          <p:cNvSpPr>
            <a:spLocks/>
          </p:cNvSpPr>
          <p:nvPr/>
        </p:nvSpPr>
        <p:spPr bwMode="auto">
          <a:xfrm>
            <a:off x="2540004" y="1366838"/>
            <a:ext cx="80963" cy="87312"/>
          </a:xfrm>
          <a:custGeom>
            <a:avLst/>
            <a:gdLst>
              <a:gd name="T0" fmla="*/ 79756 w 80010"/>
              <a:gd name="T1" fmla="*/ 0 h 86359"/>
              <a:gd name="T2" fmla="*/ 29209 w 80010"/>
              <a:gd name="T3" fmla="*/ 0 h 86359"/>
              <a:gd name="T4" fmla="*/ 0 w 80010"/>
              <a:gd name="T5" fmla="*/ 85979 h 86359"/>
              <a:gd name="T6" fmla="*/ 50545 w 80010"/>
              <a:gd name="T7" fmla="*/ 85979 h 86359"/>
              <a:gd name="T8" fmla="*/ 79756 w 80010"/>
              <a:gd name="T9" fmla="*/ 0 h 863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0010"/>
              <a:gd name="T16" fmla="*/ 0 h 86359"/>
              <a:gd name="T17" fmla="*/ 80010 w 80010"/>
              <a:gd name="T18" fmla="*/ 86359 h 863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0010" h="86359">
                <a:moveTo>
                  <a:pt x="79756" y="0"/>
                </a:moveTo>
                <a:lnTo>
                  <a:pt x="29209" y="0"/>
                </a:lnTo>
                <a:lnTo>
                  <a:pt x="0" y="85979"/>
                </a:lnTo>
                <a:lnTo>
                  <a:pt x="50545" y="85979"/>
                </a:lnTo>
                <a:lnTo>
                  <a:pt x="79756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58" name="object 47"/>
          <p:cNvSpPr>
            <a:spLocks/>
          </p:cNvSpPr>
          <p:nvPr/>
        </p:nvSpPr>
        <p:spPr bwMode="auto">
          <a:xfrm>
            <a:off x="2166940" y="1327150"/>
            <a:ext cx="101600" cy="50800"/>
          </a:xfrm>
          <a:custGeom>
            <a:avLst/>
            <a:gdLst>
              <a:gd name="T0" fmla="*/ 100457 w 100964"/>
              <a:gd name="T1" fmla="*/ 0 h 50800"/>
              <a:gd name="T2" fmla="*/ 45339 w 100964"/>
              <a:gd name="T3" fmla="*/ 0 h 50800"/>
              <a:gd name="T4" fmla="*/ 0 w 100964"/>
              <a:gd name="T5" fmla="*/ 50418 h 50800"/>
              <a:gd name="T6" fmla="*/ 51054 w 100964"/>
              <a:gd name="T7" fmla="*/ 50418 h 50800"/>
              <a:gd name="T8" fmla="*/ 100457 w 100964"/>
              <a:gd name="T9" fmla="*/ 0 h 508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964"/>
              <a:gd name="T16" fmla="*/ 0 h 50800"/>
              <a:gd name="T17" fmla="*/ 100964 w 100964"/>
              <a:gd name="T18" fmla="*/ 50800 h 508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964" h="50800">
                <a:moveTo>
                  <a:pt x="100457" y="0"/>
                </a:moveTo>
                <a:lnTo>
                  <a:pt x="45339" y="0"/>
                </a:lnTo>
                <a:lnTo>
                  <a:pt x="0" y="50418"/>
                </a:lnTo>
                <a:lnTo>
                  <a:pt x="51054" y="50418"/>
                </a:lnTo>
                <a:lnTo>
                  <a:pt x="10045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59" name="object 48"/>
          <p:cNvSpPr>
            <a:spLocks/>
          </p:cNvSpPr>
          <p:nvPr/>
        </p:nvSpPr>
        <p:spPr bwMode="auto">
          <a:xfrm>
            <a:off x="2678113" y="1422400"/>
            <a:ext cx="57150" cy="33338"/>
          </a:xfrm>
          <a:custGeom>
            <a:avLst/>
            <a:gdLst>
              <a:gd name="T0" fmla="*/ 10922 w 57150"/>
              <a:gd name="T1" fmla="*/ 0 h 33655"/>
              <a:gd name="T2" fmla="*/ 0 w 57150"/>
              <a:gd name="T3" fmla="*/ 33147 h 33655"/>
              <a:gd name="T4" fmla="*/ 26162 w 57150"/>
              <a:gd name="T5" fmla="*/ 33147 h 33655"/>
              <a:gd name="T6" fmla="*/ 56768 w 57150"/>
              <a:gd name="T7" fmla="*/ 8762 h 33655"/>
              <a:gd name="T8" fmla="*/ 53975 w 57150"/>
              <a:gd name="T9" fmla="*/ 3937 h 33655"/>
              <a:gd name="T10" fmla="*/ 47371 w 57150"/>
              <a:gd name="T11" fmla="*/ 1015 h 33655"/>
              <a:gd name="T12" fmla="*/ 37211 w 57150"/>
              <a:gd name="T13" fmla="*/ 0 h 33655"/>
              <a:gd name="T14" fmla="*/ 10922 w 57150"/>
              <a:gd name="T15" fmla="*/ 0 h 3365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7150"/>
              <a:gd name="T25" fmla="*/ 0 h 33655"/>
              <a:gd name="T26" fmla="*/ 57150 w 57150"/>
              <a:gd name="T27" fmla="*/ 33655 h 3365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7150" h="33655">
                <a:moveTo>
                  <a:pt x="10922" y="0"/>
                </a:moveTo>
                <a:lnTo>
                  <a:pt x="0" y="33147"/>
                </a:lnTo>
                <a:lnTo>
                  <a:pt x="26162" y="33147"/>
                </a:lnTo>
                <a:lnTo>
                  <a:pt x="56768" y="8762"/>
                </a:lnTo>
                <a:lnTo>
                  <a:pt x="53975" y="3937"/>
                </a:lnTo>
                <a:lnTo>
                  <a:pt x="47371" y="1015"/>
                </a:lnTo>
                <a:lnTo>
                  <a:pt x="37211" y="0"/>
                </a:lnTo>
                <a:lnTo>
                  <a:pt x="10922" y="0"/>
                </a:lnTo>
                <a:close/>
              </a:path>
            </a:pathLst>
          </a:custGeom>
          <a:noFill/>
          <a:ln w="10668">
            <a:solidFill>
              <a:srgbClr val="7B7B7B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60" name="object 49"/>
          <p:cNvSpPr>
            <a:spLocks/>
          </p:cNvSpPr>
          <p:nvPr/>
        </p:nvSpPr>
        <p:spPr bwMode="auto">
          <a:xfrm>
            <a:off x="2487614" y="1366846"/>
            <a:ext cx="80962" cy="85725"/>
          </a:xfrm>
          <a:custGeom>
            <a:avLst/>
            <a:gdLst>
              <a:gd name="T0" fmla="*/ 40386 w 81280"/>
              <a:gd name="T1" fmla="*/ 0 h 85725"/>
              <a:gd name="T2" fmla="*/ 24003 w 81280"/>
              <a:gd name="T3" fmla="*/ 39877 h 85725"/>
              <a:gd name="T4" fmla="*/ 0 w 81280"/>
              <a:gd name="T5" fmla="*/ 85725 h 85725"/>
              <a:gd name="T6" fmla="*/ 51816 w 81280"/>
              <a:gd name="T7" fmla="*/ 85725 h 85725"/>
              <a:gd name="T8" fmla="*/ 80899 w 81280"/>
              <a:gd name="T9" fmla="*/ 0 h 85725"/>
              <a:gd name="T10" fmla="*/ 40386 w 81280"/>
              <a:gd name="T11" fmla="*/ 0 h 8572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1280"/>
              <a:gd name="T19" fmla="*/ 0 h 85725"/>
              <a:gd name="T20" fmla="*/ 81280 w 81280"/>
              <a:gd name="T21" fmla="*/ 85725 h 8572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1280" h="85725">
                <a:moveTo>
                  <a:pt x="40386" y="0"/>
                </a:moveTo>
                <a:lnTo>
                  <a:pt x="24003" y="39877"/>
                </a:lnTo>
                <a:lnTo>
                  <a:pt x="0" y="85725"/>
                </a:lnTo>
                <a:lnTo>
                  <a:pt x="51816" y="85725"/>
                </a:lnTo>
                <a:lnTo>
                  <a:pt x="80899" y="0"/>
                </a:lnTo>
                <a:lnTo>
                  <a:pt x="40386" y="0"/>
                </a:lnTo>
                <a:close/>
              </a:path>
            </a:pathLst>
          </a:custGeom>
          <a:noFill/>
          <a:ln w="10668">
            <a:solidFill>
              <a:srgbClr val="7B7B7B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61" name="object 50"/>
          <p:cNvSpPr>
            <a:spLocks/>
          </p:cNvSpPr>
          <p:nvPr/>
        </p:nvSpPr>
        <p:spPr bwMode="auto">
          <a:xfrm>
            <a:off x="1736729" y="1366846"/>
            <a:ext cx="80963" cy="85725"/>
          </a:xfrm>
          <a:custGeom>
            <a:avLst/>
            <a:gdLst>
              <a:gd name="T0" fmla="*/ 40512 w 81280"/>
              <a:gd name="T1" fmla="*/ 0 h 85725"/>
              <a:gd name="T2" fmla="*/ 24002 w 81280"/>
              <a:gd name="T3" fmla="*/ 39877 h 85725"/>
              <a:gd name="T4" fmla="*/ 0 w 81280"/>
              <a:gd name="T5" fmla="*/ 85725 h 85725"/>
              <a:gd name="T6" fmla="*/ 51816 w 81280"/>
              <a:gd name="T7" fmla="*/ 85725 h 85725"/>
              <a:gd name="T8" fmla="*/ 81025 w 81280"/>
              <a:gd name="T9" fmla="*/ 0 h 85725"/>
              <a:gd name="T10" fmla="*/ 40512 w 81280"/>
              <a:gd name="T11" fmla="*/ 0 h 8572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1280"/>
              <a:gd name="T19" fmla="*/ 0 h 85725"/>
              <a:gd name="T20" fmla="*/ 81280 w 81280"/>
              <a:gd name="T21" fmla="*/ 85725 h 8572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1280" h="85725">
                <a:moveTo>
                  <a:pt x="40512" y="0"/>
                </a:moveTo>
                <a:lnTo>
                  <a:pt x="24002" y="39877"/>
                </a:lnTo>
                <a:lnTo>
                  <a:pt x="0" y="85725"/>
                </a:lnTo>
                <a:lnTo>
                  <a:pt x="51816" y="85725"/>
                </a:lnTo>
                <a:lnTo>
                  <a:pt x="81025" y="0"/>
                </a:lnTo>
                <a:lnTo>
                  <a:pt x="40512" y="0"/>
                </a:lnTo>
                <a:close/>
              </a:path>
            </a:pathLst>
          </a:custGeom>
          <a:noFill/>
          <a:ln w="10668">
            <a:solidFill>
              <a:srgbClr val="7B7B7B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62" name="object 51"/>
          <p:cNvSpPr>
            <a:spLocks/>
          </p:cNvSpPr>
          <p:nvPr/>
        </p:nvSpPr>
        <p:spPr bwMode="auto">
          <a:xfrm>
            <a:off x="2300288" y="1362083"/>
            <a:ext cx="77787" cy="93663"/>
          </a:xfrm>
          <a:custGeom>
            <a:avLst/>
            <a:gdLst>
              <a:gd name="T0" fmla="*/ 53975 w 78105"/>
              <a:gd name="T1" fmla="*/ 0 h 93980"/>
              <a:gd name="T2" fmla="*/ 19812 w 78105"/>
              <a:gd name="T3" fmla="*/ 17145 h 93980"/>
              <a:gd name="T4" fmla="*/ 1524 w 78105"/>
              <a:gd name="T5" fmla="*/ 58420 h 93980"/>
              <a:gd name="T6" fmla="*/ 0 w 78105"/>
              <a:gd name="T7" fmla="*/ 68199 h 93980"/>
              <a:gd name="T8" fmla="*/ 126 w 78105"/>
              <a:gd name="T9" fmla="*/ 76326 h 93980"/>
              <a:gd name="T10" fmla="*/ 2031 w 78105"/>
              <a:gd name="T11" fmla="*/ 82550 h 93980"/>
              <a:gd name="T12" fmla="*/ 5587 w 78105"/>
              <a:gd name="T13" fmla="*/ 89788 h 93980"/>
              <a:gd name="T14" fmla="*/ 12700 w 78105"/>
              <a:gd name="T15" fmla="*/ 93472 h 93980"/>
              <a:gd name="T16" fmla="*/ 23113 w 78105"/>
              <a:gd name="T17" fmla="*/ 93472 h 93980"/>
              <a:gd name="T18" fmla="*/ 57531 w 78105"/>
              <a:gd name="T19" fmla="*/ 76453 h 93980"/>
              <a:gd name="T20" fmla="*/ 76200 w 78105"/>
              <a:gd name="T21" fmla="*/ 33782 h 93980"/>
              <a:gd name="T22" fmla="*/ 77597 w 78105"/>
              <a:gd name="T23" fmla="*/ 24511 h 93980"/>
              <a:gd name="T24" fmla="*/ 77216 w 78105"/>
              <a:gd name="T25" fmla="*/ 16890 h 93980"/>
              <a:gd name="T26" fmla="*/ 75184 w 78105"/>
              <a:gd name="T27" fmla="*/ 10667 h 93980"/>
              <a:gd name="T28" fmla="*/ 71500 w 78105"/>
              <a:gd name="T29" fmla="*/ 3555 h 93980"/>
              <a:gd name="T30" fmla="*/ 64516 w 78105"/>
              <a:gd name="T31" fmla="*/ 0 h 93980"/>
              <a:gd name="T32" fmla="*/ 53975 w 78105"/>
              <a:gd name="T33" fmla="*/ 0 h 9398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8105"/>
              <a:gd name="T52" fmla="*/ 0 h 93980"/>
              <a:gd name="T53" fmla="*/ 78105 w 78105"/>
              <a:gd name="T54" fmla="*/ 93980 h 9398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8105" h="93980">
                <a:moveTo>
                  <a:pt x="53975" y="0"/>
                </a:moveTo>
                <a:lnTo>
                  <a:pt x="19812" y="17145"/>
                </a:lnTo>
                <a:lnTo>
                  <a:pt x="1524" y="58420"/>
                </a:lnTo>
                <a:lnTo>
                  <a:pt x="0" y="68199"/>
                </a:lnTo>
                <a:lnTo>
                  <a:pt x="126" y="76326"/>
                </a:lnTo>
                <a:lnTo>
                  <a:pt x="2031" y="82550"/>
                </a:lnTo>
                <a:lnTo>
                  <a:pt x="5587" y="89788"/>
                </a:lnTo>
                <a:lnTo>
                  <a:pt x="12700" y="93472"/>
                </a:lnTo>
                <a:lnTo>
                  <a:pt x="23113" y="93472"/>
                </a:lnTo>
                <a:lnTo>
                  <a:pt x="57531" y="76453"/>
                </a:lnTo>
                <a:lnTo>
                  <a:pt x="76200" y="33782"/>
                </a:lnTo>
                <a:lnTo>
                  <a:pt x="77597" y="24511"/>
                </a:lnTo>
                <a:lnTo>
                  <a:pt x="77216" y="16890"/>
                </a:lnTo>
                <a:lnTo>
                  <a:pt x="75184" y="10667"/>
                </a:lnTo>
                <a:lnTo>
                  <a:pt x="71500" y="3555"/>
                </a:lnTo>
                <a:lnTo>
                  <a:pt x="64516" y="0"/>
                </a:lnTo>
                <a:lnTo>
                  <a:pt x="53975" y="0"/>
                </a:lnTo>
                <a:close/>
              </a:path>
            </a:pathLst>
          </a:custGeom>
          <a:noFill/>
          <a:ln w="10668">
            <a:solidFill>
              <a:srgbClr val="7B7B7B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63" name="object 52"/>
          <p:cNvSpPr>
            <a:spLocks/>
          </p:cNvSpPr>
          <p:nvPr/>
        </p:nvSpPr>
        <p:spPr bwMode="auto">
          <a:xfrm>
            <a:off x="1930404" y="1362083"/>
            <a:ext cx="79375" cy="93663"/>
          </a:xfrm>
          <a:custGeom>
            <a:avLst/>
            <a:gdLst>
              <a:gd name="T0" fmla="*/ 55118 w 79375"/>
              <a:gd name="T1" fmla="*/ 0 h 93980"/>
              <a:gd name="T2" fmla="*/ 20319 w 79375"/>
              <a:gd name="T3" fmla="*/ 17145 h 93980"/>
              <a:gd name="T4" fmla="*/ 1650 w 79375"/>
              <a:gd name="T5" fmla="*/ 58420 h 93980"/>
              <a:gd name="T6" fmla="*/ 0 w 79375"/>
              <a:gd name="T7" fmla="*/ 68199 h 93980"/>
              <a:gd name="T8" fmla="*/ 126 w 79375"/>
              <a:gd name="T9" fmla="*/ 76326 h 93980"/>
              <a:gd name="T10" fmla="*/ 2031 w 79375"/>
              <a:gd name="T11" fmla="*/ 82550 h 93980"/>
              <a:gd name="T12" fmla="*/ 5842 w 79375"/>
              <a:gd name="T13" fmla="*/ 89788 h 93980"/>
              <a:gd name="T14" fmla="*/ 12954 w 79375"/>
              <a:gd name="T15" fmla="*/ 93472 h 93980"/>
              <a:gd name="T16" fmla="*/ 23622 w 79375"/>
              <a:gd name="T17" fmla="*/ 93472 h 93980"/>
              <a:gd name="T18" fmla="*/ 58800 w 79375"/>
              <a:gd name="T19" fmla="*/ 76453 h 93980"/>
              <a:gd name="T20" fmla="*/ 77850 w 79375"/>
              <a:gd name="T21" fmla="*/ 33782 h 93980"/>
              <a:gd name="T22" fmla="*/ 79248 w 79375"/>
              <a:gd name="T23" fmla="*/ 24511 h 93980"/>
              <a:gd name="T24" fmla="*/ 78867 w 79375"/>
              <a:gd name="T25" fmla="*/ 16890 h 93980"/>
              <a:gd name="T26" fmla="*/ 76835 w 79375"/>
              <a:gd name="T27" fmla="*/ 10667 h 93980"/>
              <a:gd name="T28" fmla="*/ 73025 w 79375"/>
              <a:gd name="T29" fmla="*/ 3555 h 93980"/>
              <a:gd name="T30" fmla="*/ 65786 w 79375"/>
              <a:gd name="T31" fmla="*/ 0 h 93980"/>
              <a:gd name="T32" fmla="*/ 55118 w 79375"/>
              <a:gd name="T33" fmla="*/ 0 h 9398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9375"/>
              <a:gd name="T52" fmla="*/ 0 h 93980"/>
              <a:gd name="T53" fmla="*/ 79375 w 79375"/>
              <a:gd name="T54" fmla="*/ 93980 h 9398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9375" h="93980">
                <a:moveTo>
                  <a:pt x="55118" y="0"/>
                </a:moveTo>
                <a:lnTo>
                  <a:pt x="20319" y="17145"/>
                </a:lnTo>
                <a:lnTo>
                  <a:pt x="1650" y="58420"/>
                </a:lnTo>
                <a:lnTo>
                  <a:pt x="0" y="68199"/>
                </a:lnTo>
                <a:lnTo>
                  <a:pt x="126" y="76326"/>
                </a:lnTo>
                <a:lnTo>
                  <a:pt x="2031" y="82550"/>
                </a:lnTo>
                <a:lnTo>
                  <a:pt x="5842" y="89788"/>
                </a:lnTo>
                <a:lnTo>
                  <a:pt x="12954" y="93472"/>
                </a:lnTo>
                <a:lnTo>
                  <a:pt x="23622" y="93472"/>
                </a:lnTo>
                <a:lnTo>
                  <a:pt x="58800" y="76453"/>
                </a:lnTo>
                <a:lnTo>
                  <a:pt x="77850" y="33782"/>
                </a:lnTo>
                <a:lnTo>
                  <a:pt x="79248" y="24511"/>
                </a:lnTo>
                <a:lnTo>
                  <a:pt x="78867" y="16890"/>
                </a:lnTo>
                <a:lnTo>
                  <a:pt x="76835" y="10667"/>
                </a:lnTo>
                <a:lnTo>
                  <a:pt x="73025" y="3555"/>
                </a:lnTo>
                <a:lnTo>
                  <a:pt x="65786" y="0"/>
                </a:lnTo>
                <a:lnTo>
                  <a:pt x="55118" y="0"/>
                </a:lnTo>
                <a:close/>
              </a:path>
            </a:pathLst>
          </a:custGeom>
          <a:noFill/>
          <a:ln w="10668">
            <a:solidFill>
              <a:srgbClr val="7B7B7B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64" name="object 53"/>
          <p:cNvSpPr>
            <a:spLocks/>
          </p:cNvSpPr>
          <p:nvPr/>
        </p:nvSpPr>
        <p:spPr bwMode="auto">
          <a:xfrm>
            <a:off x="2778129" y="1327158"/>
            <a:ext cx="106363" cy="163513"/>
          </a:xfrm>
          <a:custGeom>
            <a:avLst/>
            <a:gdLst>
              <a:gd name="T0" fmla="*/ 55499 w 106044"/>
              <a:gd name="T1" fmla="*/ 0 h 163194"/>
              <a:gd name="T2" fmla="*/ 106044 w 106044"/>
              <a:gd name="T3" fmla="*/ 0 h 163194"/>
              <a:gd name="T4" fmla="*/ 50545 w 106044"/>
              <a:gd name="T5" fmla="*/ 163195 h 163194"/>
              <a:gd name="T6" fmla="*/ 0 w 106044"/>
              <a:gd name="T7" fmla="*/ 163195 h 163194"/>
              <a:gd name="T8" fmla="*/ 55499 w 106044"/>
              <a:gd name="T9" fmla="*/ 0 h 1631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044"/>
              <a:gd name="T16" fmla="*/ 0 h 163194"/>
              <a:gd name="T17" fmla="*/ 106044 w 106044"/>
              <a:gd name="T18" fmla="*/ 163194 h 1631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044" h="163194">
                <a:moveTo>
                  <a:pt x="55499" y="0"/>
                </a:moveTo>
                <a:lnTo>
                  <a:pt x="106044" y="0"/>
                </a:lnTo>
                <a:lnTo>
                  <a:pt x="50545" y="163195"/>
                </a:lnTo>
                <a:lnTo>
                  <a:pt x="0" y="163195"/>
                </a:lnTo>
                <a:lnTo>
                  <a:pt x="55499" y="0"/>
                </a:lnTo>
                <a:close/>
              </a:path>
            </a:pathLst>
          </a:custGeom>
          <a:noFill/>
          <a:ln w="10668">
            <a:solidFill>
              <a:srgbClr val="7B7B7B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65" name="object 54"/>
          <p:cNvSpPr>
            <a:spLocks/>
          </p:cNvSpPr>
          <p:nvPr/>
        </p:nvSpPr>
        <p:spPr bwMode="auto">
          <a:xfrm>
            <a:off x="2616200" y="1327158"/>
            <a:ext cx="169863" cy="163513"/>
          </a:xfrm>
          <a:custGeom>
            <a:avLst/>
            <a:gdLst>
              <a:gd name="T0" fmla="*/ 55499 w 170180"/>
              <a:gd name="T1" fmla="*/ 0 h 163194"/>
              <a:gd name="T2" fmla="*/ 105791 w 170180"/>
              <a:gd name="T3" fmla="*/ 0 h 163194"/>
              <a:gd name="T4" fmla="*/ 84581 w 170180"/>
              <a:gd name="T5" fmla="*/ 62864 h 163194"/>
              <a:gd name="T6" fmla="*/ 111379 w 170180"/>
              <a:gd name="T7" fmla="*/ 62864 h 163194"/>
              <a:gd name="T8" fmla="*/ 153797 w 170180"/>
              <a:gd name="T9" fmla="*/ 70358 h 163194"/>
              <a:gd name="T10" fmla="*/ 169799 w 170180"/>
              <a:gd name="T11" fmla="*/ 92710 h 163194"/>
              <a:gd name="T12" fmla="*/ 169418 w 170180"/>
              <a:gd name="T13" fmla="*/ 103886 h 163194"/>
              <a:gd name="T14" fmla="*/ 147319 w 170180"/>
              <a:gd name="T15" fmla="*/ 144652 h 163194"/>
              <a:gd name="T16" fmla="*/ 101473 w 170180"/>
              <a:gd name="T17" fmla="*/ 162560 h 163194"/>
              <a:gd name="T18" fmla="*/ 86741 w 170180"/>
              <a:gd name="T19" fmla="*/ 163195 h 163194"/>
              <a:gd name="T20" fmla="*/ 0 w 170180"/>
              <a:gd name="T21" fmla="*/ 163195 h 163194"/>
              <a:gd name="T22" fmla="*/ 55499 w 170180"/>
              <a:gd name="T23" fmla="*/ 0 h 1631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70180"/>
              <a:gd name="T37" fmla="*/ 0 h 163194"/>
              <a:gd name="T38" fmla="*/ 170180 w 170180"/>
              <a:gd name="T39" fmla="*/ 163194 h 1631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70180" h="163194">
                <a:moveTo>
                  <a:pt x="55499" y="0"/>
                </a:moveTo>
                <a:lnTo>
                  <a:pt x="105791" y="0"/>
                </a:lnTo>
                <a:lnTo>
                  <a:pt x="84581" y="62864"/>
                </a:lnTo>
                <a:lnTo>
                  <a:pt x="111379" y="62864"/>
                </a:lnTo>
                <a:lnTo>
                  <a:pt x="153797" y="70358"/>
                </a:lnTo>
                <a:lnTo>
                  <a:pt x="169799" y="92710"/>
                </a:lnTo>
                <a:lnTo>
                  <a:pt x="169418" y="103886"/>
                </a:lnTo>
                <a:lnTo>
                  <a:pt x="147319" y="144652"/>
                </a:lnTo>
                <a:lnTo>
                  <a:pt x="101473" y="162560"/>
                </a:lnTo>
                <a:lnTo>
                  <a:pt x="86741" y="163195"/>
                </a:lnTo>
                <a:lnTo>
                  <a:pt x="0" y="163195"/>
                </a:lnTo>
                <a:lnTo>
                  <a:pt x="55499" y="0"/>
                </a:lnTo>
                <a:close/>
              </a:path>
            </a:pathLst>
          </a:custGeom>
          <a:noFill/>
          <a:ln w="10668">
            <a:solidFill>
              <a:srgbClr val="7B7B7B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66" name="object 55"/>
          <p:cNvSpPr>
            <a:spLocks/>
          </p:cNvSpPr>
          <p:nvPr/>
        </p:nvSpPr>
        <p:spPr bwMode="auto">
          <a:xfrm>
            <a:off x="2397125" y="1327150"/>
            <a:ext cx="236538" cy="198438"/>
          </a:xfrm>
          <a:custGeom>
            <a:avLst/>
            <a:gdLst>
              <a:gd name="T0" fmla="*/ 98806 w 236219"/>
              <a:gd name="T1" fmla="*/ 0 h 198755"/>
              <a:gd name="T2" fmla="*/ 236093 w 236219"/>
              <a:gd name="T3" fmla="*/ 0 h 198755"/>
              <a:gd name="T4" fmla="*/ 193294 w 236219"/>
              <a:gd name="T5" fmla="*/ 125222 h 198755"/>
              <a:gd name="T6" fmla="*/ 210947 w 236219"/>
              <a:gd name="T7" fmla="*/ 125222 h 198755"/>
              <a:gd name="T8" fmla="*/ 186055 w 236219"/>
              <a:gd name="T9" fmla="*/ 198247 h 198755"/>
              <a:gd name="T10" fmla="*/ 145287 w 236219"/>
              <a:gd name="T11" fmla="*/ 198247 h 198755"/>
              <a:gd name="T12" fmla="*/ 157352 w 236219"/>
              <a:gd name="T13" fmla="*/ 162813 h 198755"/>
              <a:gd name="T14" fmla="*/ 52831 w 236219"/>
              <a:gd name="T15" fmla="*/ 162813 h 198755"/>
              <a:gd name="T16" fmla="*/ 40639 w 236219"/>
              <a:gd name="T17" fmla="*/ 198247 h 198755"/>
              <a:gd name="T18" fmla="*/ 0 w 236219"/>
              <a:gd name="T19" fmla="*/ 198247 h 198755"/>
              <a:gd name="T20" fmla="*/ 24892 w 236219"/>
              <a:gd name="T21" fmla="*/ 125222 h 198755"/>
              <a:gd name="T22" fmla="*/ 41782 w 236219"/>
              <a:gd name="T23" fmla="*/ 125222 h 198755"/>
              <a:gd name="T24" fmla="*/ 54991 w 236219"/>
              <a:gd name="T25" fmla="*/ 104901 h 198755"/>
              <a:gd name="T26" fmla="*/ 66801 w 236219"/>
              <a:gd name="T27" fmla="*/ 83312 h 198755"/>
              <a:gd name="T28" fmla="*/ 77216 w 236219"/>
              <a:gd name="T29" fmla="*/ 60451 h 198755"/>
              <a:gd name="T30" fmla="*/ 86360 w 236219"/>
              <a:gd name="T31" fmla="*/ 36322 h 198755"/>
              <a:gd name="T32" fmla="*/ 98806 w 236219"/>
              <a:gd name="T33" fmla="*/ 0 h 19875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36219"/>
              <a:gd name="T52" fmla="*/ 0 h 198755"/>
              <a:gd name="T53" fmla="*/ 236219 w 236219"/>
              <a:gd name="T54" fmla="*/ 198755 h 19875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36219" h="198755">
                <a:moveTo>
                  <a:pt x="98806" y="0"/>
                </a:moveTo>
                <a:lnTo>
                  <a:pt x="236093" y="0"/>
                </a:lnTo>
                <a:lnTo>
                  <a:pt x="193294" y="125222"/>
                </a:lnTo>
                <a:lnTo>
                  <a:pt x="210947" y="125222"/>
                </a:lnTo>
                <a:lnTo>
                  <a:pt x="186055" y="198247"/>
                </a:lnTo>
                <a:lnTo>
                  <a:pt x="145287" y="198247"/>
                </a:lnTo>
                <a:lnTo>
                  <a:pt x="157352" y="162813"/>
                </a:lnTo>
                <a:lnTo>
                  <a:pt x="52831" y="162813"/>
                </a:lnTo>
                <a:lnTo>
                  <a:pt x="40639" y="198247"/>
                </a:lnTo>
                <a:lnTo>
                  <a:pt x="0" y="198247"/>
                </a:lnTo>
                <a:lnTo>
                  <a:pt x="24892" y="125222"/>
                </a:lnTo>
                <a:lnTo>
                  <a:pt x="41782" y="125222"/>
                </a:lnTo>
                <a:lnTo>
                  <a:pt x="54991" y="104901"/>
                </a:lnTo>
                <a:lnTo>
                  <a:pt x="66801" y="83312"/>
                </a:lnTo>
                <a:lnTo>
                  <a:pt x="77216" y="60451"/>
                </a:lnTo>
                <a:lnTo>
                  <a:pt x="86360" y="36322"/>
                </a:lnTo>
                <a:lnTo>
                  <a:pt x="98806" y="0"/>
                </a:lnTo>
                <a:close/>
              </a:path>
            </a:pathLst>
          </a:custGeom>
          <a:noFill/>
          <a:ln w="10668">
            <a:solidFill>
              <a:srgbClr val="7B7B7B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67" name="object 56"/>
          <p:cNvSpPr>
            <a:spLocks/>
          </p:cNvSpPr>
          <p:nvPr/>
        </p:nvSpPr>
        <p:spPr bwMode="auto">
          <a:xfrm>
            <a:off x="2038350" y="1327158"/>
            <a:ext cx="228600" cy="163513"/>
          </a:xfrm>
          <a:custGeom>
            <a:avLst/>
            <a:gdLst>
              <a:gd name="T0" fmla="*/ 60579 w 228600"/>
              <a:gd name="T1" fmla="*/ 0 h 163194"/>
              <a:gd name="T2" fmla="*/ 116077 w 228600"/>
              <a:gd name="T3" fmla="*/ 0 h 163194"/>
              <a:gd name="T4" fmla="*/ 127888 w 228600"/>
              <a:gd name="T5" fmla="*/ 50164 h 163194"/>
              <a:gd name="T6" fmla="*/ 173100 w 228600"/>
              <a:gd name="T7" fmla="*/ 0 h 163194"/>
              <a:gd name="T8" fmla="*/ 228092 w 228600"/>
              <a:gd name="T9" fmla="*/ 0 h 163194"/>
              <a:gd name="T10" fmla="*/ 150494 w 228600"/>
              <a:gd name="T11" fmla="*/ 79121 h 163194"/>
              <a:gd name="T12" fmla="*/ 177419 w 228600"/>
              <a:gd name="T13" fmla="*/ 163195 h 163194"/>
              <a:gd name="T14" fmla="*/ 120776 w 228600"/>
              <a:gd name="T15" fmla="*/ 163195 h 163194"/>
              <a:gd name="T16" fmla="*/ 106425 w 228600"/>
              <a:gd name="T17" fmla="*/ 110744 h 163194"/>
              <a:gd name="T18" fmla="*/ 56387 w 228600"/>
              <a:gd name="T19" fmla="*/ 163195 h 163194"/>
              <a:gd name="T20" fmla="*/ 0 w 228600"/>
              <a:gd name="T21" fmla="*/ 163195 h 163194"/>
              <a:gd name="T22" fmla="*/ 85217 w 228600"/>
              <a:gd name="T23" fmla="*/ 78232 h 163194"/>
              <a:gd name="T24" fmla="*/ 60579 w 228600"/>
              <a:gd name="T25" fmla="*/ 0 h 16319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28600"/>
              <a:gd name="T40" fmla="*/ 0 h 163194"/>
              <a:gd name="T41" fmla="*/ 228600 w 228600"/>
              <a:gd name="T42" fmla="*/ 163194 h 16319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28600" h="163194">
                <a:moveTo>
                  <a:pt x="60579" y="0"/>
                </a:moveTo>
                <a:lnTo>
                  <a:pt x="116077" y="0"/>
                </a:lnTo>
                <a:lnTo>
                  <a:pt x="127888" y="50164"/>
                </a:lnTo>
                <a:lnTo>
                  <a:pt x="173100" y="0"/>
                </a:lnTo>
                <a:lnTo>
                  <a:pt x="228092" y="0"/>
                </a:lnTo>
                <a:lnTo>
                  <a:pt x="150494" y="79121"/>
                </a:lnTo>
                <a:lnTo>
                  <a:pt x="177419" y="163195"/>
                </a:lnTo>
                <a:lnTo>
                  <a:pt x="120776" y="163195"/>
                </a:lnTo>
                <a:lnTo>
                  <a:pt x="106425" y="110744"/>
                </a:lnTo>
                <a:lnTo>
                  <a:pt x="56387" y="163195"/>
                </a:lnTo>
                <a:lnTo>
                  <a:pt x="0" y="163195"/>
                </a:lnTo>
                <a:lnTo>
                  <a:pt x="85217" y="78232"/>
                </a:lnTo>
                <a:lnTo>
                  <a:pt x="60579" y="0"/>
                </a:lnTo>
                <a:close/>
              </a:path>
            </a:pathLst>
          </a:custGeom>
          <a:noFill/>
          <a:ln w="10668">
            <a:solidFill>
              <a:srgbClr val="7B7B7B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68" name="object 57"/>
          <p:cNvSpPr>
            <a:spLocks/>
          </p:cNvSpPr>
          <p:nvPr/>
        </p:nvSpPr>
        <p:spPr bwMode="auto">
          <a:xfrm>
            <a:off x="1646242" y="1327150"/>
            <a:ext cx="236537" cy="198438"/>
          </a:xfrm>
          <a:custGeom>
            <a:avLst/>
            <a:gdLst>
              <a:gd name="T0" fmla="*/ 98806 w 236219"/>
              <a:gd name="T1" fmla="*/ 0 h 198755"/>
              <a:gd name="T2" fmla="*/ 236093 w 236219"/>
              <a:gd name="T3" fmla="*/ 0 h 198755"/>
              <a:gd name="T4" fmla="*/ 193294 w 236219"/>
              <a:gd name="T5" fmla="*/ 125222 h 198755"/>
              <a:gd name="T6" fmla="*/ 210947 w 236219"/>
              <a:gd name="T7" fmla="*/ 125222 h 198755"/>
              <a:gd name="T8" fmla="*/ 185928 w 236219"/>
              <a:gd name="T9" fmla="*/ 198247 h 198755"/>
              <a:gd name="T10" fmla="*/ 145161 w 236219"/>
              <a:gd name="T11" fmla="*/ 198247 h 198755"/>
              <a:gd name="T12" fmla="*/ 157225 w 236219"/>
              <a:gd name="T13" fmla="*/ 162813 h 198755"/>
              <a:gd name="T14" fmla="*/ 52705 w 236219"/>
              <a:gd name="T15" fmla="*/ 162813 h 198755"/>
              <a:gd name="T16" fmla="*/ 40640 w 236219"/>
              <a:gd name="T17" fmla="*/ 198247 h 198755"/>
              <a:gd name="T18" fmla="*/ 0 w 236219"/>
              <a:gd name="T19" fmla="*/ 198247 h 198755"/>
              <a:gd name="T20" fmla="*/ 24892 w 236219"/>
              <a:gd name="T21" fmla="*/ 125222 h 198755"/>
              <a:gd name="T22" fmla="*/ 41782 w 236219"/>
              <a:gd name="T23" fmla="*/ 125222 h 198755"/>
              <a:gd name="T24" fmla="*/ 54991 w 236219"/>
              <a:gd name="T25" fmla="*/ 104901 h 198755"/>
              <a:gd name="T26" fmla="*/ 66801 w 236219"/>
              <a:gd name="T27" fmla="*/ 83312 h 198755"/>
              <a:gd name="T28" fmla="*/ 77216 w 236219"/>
              <a:gd name="T29" fmla="*/ 60451 h 198755"/>
              <a:gd name="T30" fmla="*/ 86232 w 236219"/>
              <a:gd name="T31" fmla="*/ 36322 h 198755"/>
              <a:gd name="T32" fmla="*/ 98806 w 236219"/>
              <a:gd name="T33" fmla="*/ 0 h 19875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36219"/>
              <a:gd name="T52" fmla="*/ 0 h 198755"/>
              <a:gd name="T53" fmla="*/ 236219 w 236219"/>
              <a:gd name="T54" fmla="*/ 198755 h 19875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36219" h="198755">
                <a:moveTo>
                  <a:pt x="98806" y="0"/>
                </a:moveTo>
                <a:lnTo>
                  <a:pt x="236093" y="0"/>
                </a:lnTo>
                <a:lnTo>
                  <a:pt x="193294" y="125222"/>
                </a:lnTo>
                <a:lnTo>
                  <a:pt x="210947" y="125222"/>
                </a:lnTo>
                <a:lnTo>
                  <a:pt x="185928" y="198247"/>
                </a:lnTo>
                <a:lnTo>
                  <a:pt x="145161" y="198247"/>
                </a:lnTo>
                <a:lnTo>
                  <a:pt x="157225" y="162813"/>
                </a:lnTo>
                <a:lnTo>
                  <a:pt x="52705" y="162813"/>
                </a:lnTo>
                <a:lnTo>
                  <a:pt x="40640" y="198247"/>
                </a:lnTo>
                <a:lnTo>
                  <a:pt x="0" y="198247"/>
                </a:lnTo>
                <a:lnTo>
                  <a:pt x="24892" y="125222"/>
                </a:lnTo>
                <a:lnTo>
                  <a:pt x="41782" y="125222"/>
                </a:lnTo>
                <a:lnTo>
                  <a:pt x="54991" y="104901"/>
                </a:lnTo>
                <a:lnTo>
                  <a:pt x="66801" y="83312"/>
                </a:lnTo>
                <a:lnTo>
                  <a:pt x="77216" y="60451"/>
                </a:lnTo>
                <a:lnTo>
                  <a:pt x="86232" y="36322"/>
                </a:lnTo>
                <a:lnTo>
                  <a:pt x="98806" y="0"/>
                </a:lnTo>
                <a:close/>
              </a:path>
            </a:pathLst>
          </a:custGeom>
          <a:noFill/>
          <a:ln w="10668">
            <a:solidFill>
              <a:srgbClr val="7B7B7B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69" name="object 58"/>
          <p:cNvSpPr>
            <a:spLocks/>
          </p:cNvSpPr>
          <p:nvPr/>
        </p:nvSpPr>
        <p:spPr bwMode="auto">
          <a:xfrm>
            <a:off x="2247904" y="1323983"/>
            <a:ext cx="182563" cy="169863"/>
          </a:xfrm>
          <a:custGeom>
            <a:avLst/>
            <a:gdLst>
              <a:gd name="T0" fmla="*/ 119506 w 182880"/>
              <a:gd name="T1" fmla="*/ 0 h 169544"/>
              <a:gd name="T2" fmla="*/ 165988 w 182880"/>
              <a:gd name="T3" fmla="*/ 12319 h 169544"/>
              <a:gd name="T4" fmla="*/ 182499 w 182880"/>
              <a:gd name="T5" fmla="*/ 48387 h 169544"/>
              <a:gd name="T6" fmla="*/ 181101 w 182880"/>
              <a:gd name="T7" fmla="*/ 64770 h 169544"/>
              <a:gd name="T8" fmla="*/ 164845 w 182880"/>
              <a:gd name="T9" fmla="*/ 109600 h 169544"/>
              <a:gd name="T10" fmla="*/ 133223 w 182880"/>
              <a:gd name="T11" fmla="*/ 146938 h 169544"/>
              <a:gd name="T12" fmla="*/ 89916 w 182880"/>
              <a:gd name="T13" fmla="*/ 166877 h 169544"/>
              <a:gd name="T14" fmla="*/ 64135 w 182880"/>
              <a:gd name="T15" fmla="*/ 169417 h 169544"/>
              <a:gd name="T16" fmla="*/ 51054 w 182880"/>
              <a:gd name="T17" fmla="*/ 168910 h 169544"/>
              <a:gd name="T18" fmla="*/ 14477 w 182880"/>
              <a:gd name="T19" fmla="*/ 155575 h 169544"/>
              <a:gd name="T20" fmla="*/ 0 w 182880"/>
              <a:gd name="T21" fmla="*/ 122554 h 169544"/>
              <a:gd name="T22" fmla="*/ 381 w 182880"/>
              <a:gd name="T23" fmla="*/ 111125 h 169544"/>
              <a:gd name="T24" fmla="*/ 14224 w 182880"/>
              <a:gd name="T25" fmla="*/ 65912 h 169544"/>
              <a:gd name="T26" fmla="*/ 49911 w 182880"/>
              <a:gd name="T27" fmla="*/ 22351 h 169544"/>
              <a:gd name="T28" fmla="*/ 100202 w 182880"/>
              <a:gd name="T29" fmla="*/ 1397 h 169544"/>
              <a:gd name="T30" fmla="*/ 119506 w 182880"/>
              <a:gd name="T31" fmla="*/ 0 h 16954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82880"/>
              <a:gd name="T49" fmla="*/ 0 h 169544"/>
              <a:gd name="T50" fmla="*/ 182880 w 182880"/>
              <a:gd name="T51" fmla="*/ 169544 h 16954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82880" h="169544">
                <a:moveTo>
                  <a:pt x="119506" y="0"/>
                </a:moveTo>
                <a:lnTo>
                  <a:pt x="165988" y="12319"/>
                </a:lnTo>
                <a:lnTo>
                  <a:pt x="182499" y="48387"/>
                </a:lnTo>
                <a:lnTo>
                  <a:pt x="181101" y="64770"/>
                </a:lnTo>
                <a:lnTo>
                  <a:pt x="164845" y="109600"/>
                </a:lnTo>
                <a:lnTo>
                  <a:pt x="133223" y="146938"/>
                </a:lnTo>
                <a:lnTo>
                  <a:pt x="89916" y="166877"/>
                </a:lnTo>
                <a:lnTo>
                  <a:pt x="64135" y="169417"/>
                </a:lnTo>
                <a:lnTo>
                  <a:pt x="51054" y="168910"/>
                </a:lnTo>
                <a:lnTo>
                  <a:pt x="14477" y="155575"/>
                </a:lnTo>
                <a:lnTo>
                  <a:pt x="0" y="122554"/>
                </a:lnTo>
                <a:lnTo>
                  <a:pt x="381" y="111125"/>
                </a:lnTo>
                <a:lnTo>
                  <a:pt x="14224" y="65912"/>
                </a:lnTo>
                <a:lnTo>
                  <a:pt x="49911" y="22351"/>
                </a:lnTo>
                <a:lnTo>
                  <a:pt x="100202" y="1397"/>
                </a:lnTo>
                <a:lnTo>
                  <a:pt x="119506" y="0"/>
                </a:lnTo>
                <a:close/>
              </a:path>
            </a:pathLst>
          </a:custGeom>
          <a:noFill/>
          <a:ln w="10668">
            <a:solidFill>
              <a:srgbClr val="7B7B7B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70" name="object 59"/>
          <p:cNvSpPr>
            <a:spLocks/>
          </p:cNvSpPr>
          <p:nvPr/>
        </p:nvSpPr>
        <p:spPr bwMode="auto">
          <a:xfrm>
            <a:off x="1879604" y="1323983"/>
            <a:ext cx="182563" cy="169863"/>
          </a:xfrm>
          <a:custGeom>
            <a:avLst/>
            <a:gdLst>
              <a:gd name="T0" fmla="*/ 119506 w 182880"/>
              <a:gd name="T1" fmla="*/ 0 h 169544"/>
              <a:gd name="T2" fmla="*/ 165988 w 182880"/>
              <a:gd name="T3" fmla="*/ 12319 h 169544"/>
              <a:gd name="T4" fmla="*/ 182499 w 182880"/>
              <a:gd name="T5" fmla="*/ 48387 h 169544"/>
              <a:gd name="T6" fmla="*/ 181101 w 182880"/>
              <a:gd name="T7" fmla="*/ 64770 h 169544"/>
              <a:gd name="T8" fmla="*/ 164845 w 182880"/>
              <a:gd name="T9" fmla="*/ 109600 h 169544"/>
              <a:gd name="T10" fmla="*/ 133223 w 182880"/>
              <a:gd name="T11" fmla="*/ 146938 h 169544"/>
              <a:gd name="T12" fmla="*/ 89916 w 182880"/>
              <a:gd name="T13" fmla="*/ 166877 h 169544"/>
              <a:gd name="T14" fmla="*/ 64135 w 182880"/>
              <a:gd name="T15" fmla="*/ 169417 h 169544"/>
              <a:gd name="T16" fmla="*/ 51054 w 182880"/>
              <a:gd name="T17" fmla="*/ 168910 h 169544"/>
              <a:gd name="T18" fmla="*/ 14477 w 182880"/>
              <a:gd name="T19" fmla="*/ 155575 h 169544"/>
              <a:gd name="T20" fmla="*/ 0 w 182880"/>
              <a:gd name="T21" fmla="*/ 122554 h 169544"/>
              <a:gd name="T22" fmla="*/ 381 w 182880"/>
              <a:gd name="T23" fmla="*/ 111125 h 169544"/>
              <a:gd name="T24" fmla="*/ 14224 w 182880"/>
              <a:gd name="T25" fmla="*/ 65912 h 169544"/>
              <a:gd name="T26" fmla="*/ 49911 w 182880"/>
              <a:gd name="T27" fmla="*/ 22351 h 169544"/>
              <a:gd name="T28" fmla="*/ 100202 w 182880"/>
              <a:gd name="T29" fmla="*/ 1397 h 169544"/>
              <a:gd name="T30" fmla="*/ 119506 w 182880"/>
              <a:gd name="T31" fmla="*/ 0 h 16954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82880"/>
              <a:gd name="T49" fmla="*/ 0 h 169544"/>
              <a:gd name="T50" fmla="*/ 182880 w 182880"/>
              <a:gd name="T51" fmla="*/ 169544 h 16954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82880" h="169544">
                <a:moveTo>
                  <a:pt x="119506" y="0"/>
                </a:moveTo>
                <a:lnTo>
                  <a:pt x="165988" y="12319"/>
                </a:lnTo>
                <a:lnTo>
                  <a:pt x="182499" y="48387"/>
                </a:lnTo>
                <a:lnTo>
                  <a:pt x="181101" y="64770"/>
                </a:lnTo>
                <a:lnTo>
                  <a:pt x="164845" y="109600"/>
                </a:lnTo>
                <a:lnTo>
                  <a:pt x="133223" y="146938"/>
                </a:lnTo>
                <a:lnTo>
                  <a:pt x="89916" y="166877"/>
                </a:lnTo>
                <a:lnTo>
                  <a:pt x="64135" y="169417"/>
                </a:lnTo>
                <a:lnTo>
                  <a:pt x="51054" y="168910"/>
                </a:lnTo>
                <a:lnTo>
                  <a:pt x="14477" y="155575"/>
                </a:lnTo>
                <a:lnTo>
                  <a:pt x="0" y="122554"/>
                </a:lnTo>
                <a:lnTo>
                  <a:pt x="381" y="111125"/>
                </a:lnTo>
                <a:lnTo>
                  <a:pt x="14224" y="65912"/>
                </a:lnTo>
                <a:lnTo>
                  <a:pt x="49911" y="22351"/>
                </a:lnTo>
                <a:lnTo>
                  <a:pt x="100202" y="1397"/>
                </a:lnTo>
                <a:lnTo>
                  <a:pt x="119506" y="0"/>
                </a:lnTo>
                <a:close/>
              </a:path>
            </a:pathLst>
          </a:custGeom>
          <a:noFill/>
          <a:ln w="10668">
            <a:solidFill>
              <a:srgbClr val="7B7B7B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371" name="object 60"/>
          <p:cNvSpPr>
            <a:spLocks noChangeArrowheads="1"/>
          </p:cNvSpPr>
          <p:nvPr/>
        </p:nvSpPr>
        <p:spPr bwMode="auto">
          <a:xfrm>
            <a:off x="982663" y="1760539"/>
            <a:ext cx="2419350" cy="1347787"/>
          </a:xfrm>
          <a:prstGeom prst="rect">
            <a:avLst/>
          </a:prstGeom>
          <a:blipFill dpi="0" rotWithShape="1">
            <a:blip r:embed="rId18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72" name="object 61"/>
          <p:cNvSpPr>
            <a:spLocks noChangeArrowheads="1"/>
          </p:cNvSpPr>
          <p:nvPr/>
        </p:nvSpPr>
        <p:spPr bwMode="auto">
          <a:xfrm>
            <a:off x="1042988" y="3132138"/>
            <a:ext cx="2371725" cy="768350"/>
          </a:xfrm>
          <a:prstGeom prst="rect">
            <a:avLst/>
          </a:prstGeom>
          <a:blipFill dpi="0" rotWithShape="1">
            <a:blip r:embed="rId19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73" name="object 62"/>
          <p:cNvSpPr>
            <a:spLocks noChangeArrowheads="1"/>
          </p:cNvSpPr>
          <p:nvPr/>
        </p:nvSpPr>
        <p:spPr bwMode="auto">
          <a:xfrm>
            <a:off x="3703642" y="1084271"/>
            <a:ext cx="2376487" cy="725487"/>
          </a:xfrm>
          <a:prstGeom prst="rect">
            <a:avLst/>
          </a:prstGeom>
          <a:blipFill dpi="0" rotWithShape="1">
            <a:blip r:embed="rId20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74" name="object 63"/>
          <p:cNvSpPr>
            <a:spLocks noChangeArrowheads="1"/>
          </p:cNvSpPr>
          <p:nvPr/>
        </p:nvSpPr>
        <p:spPr bwMode="auto">
          <a:xfrm>
            <a:off x="4278314" y="1319221"/>
            <a:ext cx="1362075" cy="212725"/>
          </a:xfrm>
          <a:prstGeom prst="rect">
            <a:avLst/>
          </a:prstGeom>
          <a:blipFill dpi="0" rotWithShape="1">
            <a:blip r:embed="rId21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75" name="object 64"/>
          <p:cNvSpPr>
            <a:spLocks noChangeArrowheads="1"/>
          </p:cNvSpPr>
          <p:nvPr/>
        </p:nvSpPr>
        <p:spPr bwMode="auto">
          <a:xfrm>
            <a:off x="3703642" y="1733550"/>
            <a:ext cx="2376487" cy="725488"/>
          </a:xfrm>
          <a:prstGeom prst="rect">
            <a:avLst/>
          </a:prstGeom>
          <a:blipFill dpi="0" rotWithShape="1">
            <a:blip r:embed="rId2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76" name="object 65"/>
          <p:cNvSpPr>
            <a:spLocks noChangeArrowheads="1"/>
          </p:cNvSpPr>
          <p:nvPr/>
        </p:nvSpPr>
        <p:spPr bwMode="auto">
          <a:xfrm>
            <a:off x="3733801" y="2438408"/>
            <a:ext cx="2376488" cy="657225"/>
          </a:xfrm>
          <a:prstGeom prst="rect">
            <a:avLst/>
          </a:prstGeom>
          <a:blipFill dpi="0" rotWithShape="1">
            <a:blip r:embed="rId2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77" name="object 66"/>
          <p:cNvSpPr>
            <a:spLocks noChangeArrowheads="1"/>
          </p:cNvSpPr>
          <p:nvPr/>
        </p:nvSpPr>
        <p:spPr bwMode="auto">
          <a:xfrm>
            <a:off x="3708400" y="3100388"/>
            <a:ext cx="2376488" cy="722312"/>
          </a:xfrm>
          <a:prstGeom prst="rect">
            <a:avLst/>
          </a:prstGeom>
          <a:blipFill dpi="0" rotWithShape="1">
            <a:blip r:embed="rId24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78" name="object 67"/>
          <p:cNvSpPr>
            <a:spLocks noChangeArrowheads="1"/>
          </p:cNvSpPr>
          <p:nvPr/>
        </p:nvSpPr>
        <p:spPr bwMode="auto">
          <a:xfrm>
            <a:off x="6019800" y="1066800"/>
            <a:ext cx="2743200" cy="649288"/>
          </a:xfrm>
          <a:prstGeom prst="rect">
            <a:avLst/>
          </a:prstGeom>
          <a:blipFill dpi="0" rotWithShape="1">
            <a:blip r:embed="rId25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79" name="object 68"/>
          <p:cNvSpPr>
            <a:spLocks noChangeArrowheads="1"/>
          </p:cNvSpPr>
          <p:nvPr/>
        </p:nvSpPr>
        <p:spPr bwMode="auto">
          <a:xfrm>
            <a:off x="6427792" y="1301750"/>
            <a:ext cx="2300287" cy="185738"/>
          </a:xfrm>
          <a:prstGeom prst="rect">
            <a:avLst/>
          </a:prstGeom>
          <a:blipFill dpi="0" rotWithShape="1">
            <a:blip r:embed="rId26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80" name="object 69"/>
          <p:cNvSpPr>
            <a:spLocks noChangeArrowheads="1"/>
          </p:cNvSpPr>
          <p:nvPr/>
        </p:nvSpPr>
        <p:spPr bwMode="auto">
          <a:xfrm>
            <a:off x="6369054" y="1733550"/>
            <a:ext cx="2373313" cy="652463"/>
          </a:xfrm>
          <a:prstGeom prst="rect">
            <a:avLst/>
          </a:prstGeom>
          <a:blipFill dpi="0" rotWithShape="1">
            <a:blip r:embed="rId27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81" name="object 70"/>
          <p:cNvSpPr>
            <a:spLocks noChangeArrowheads="1"/>
          </p:cNvSpPr>
          <p:nvPr/>
        </p:nvSpPr>
        <p:spPr bwMode="auto">
          <a:xfrm>
            <a:off x="7542213" y="1930404"/>
            <a:ext cx="163512" cy="180975"/>
          </a:xfrm>
          <a:prstGeom prst="rect">
            <a:avLst/>
          </a:prstGeom>
          <a:blipFill dpi="0" rotWithShape="1">
            <a:blip r:embed="rId28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82" name="object 71"/>
          <p:cNvSpPr>
            <a:spLocks noChangeArrowheads="1"/>
          </p:cNvSpPr>
          <p:nvPr/>
        </p:nvSpPr>
        <p:spPr bwMode="auto">
          <a:xfrm>
            <a:off x="6372229" y="2420946"/>
            <a:ext cx="2373313" cy="657225"/>
          </a:xfrm>
          <a:prstGeom prst="rect">
            <a:avLst/>
          </a:prstGeom>
          <a:blipFill dpi="0" rotWithShape="1">
            <a:blip r:embed="rId29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83" name="object 72"/>
          <p:cNvSpPr>
            <a:spLocks noChangeArrowheads="1"/>
          </p:cNvSpPr>
          <p:nvPr/>
        </p:nvSpPr>
        <p:spPr bwMode="auto">
          <a:xfrm>
            <a:off x="7542213" y="2649546"/>
            <a:ext cx="163512" cy="179387"/>
          </a:xfrm>
          <a:prstGeom prst="rect">
            <a:avLst/>
          </a:prstGeom>
          <a:blipFill dpi="0" rotWithShape="1">
            <a:blip r:embed="rId30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84" name="object 73"/>
          <p:cNvSpPr>
            <a:spLocks noChangeArrowheads="1"/>
          </p:cNvSpPr>
          <p:nvPr/>
        </p:nvSpPr>
        <p:spPr bwMode="auto">
          <a:xfrm>
            <a:off x="6369054" y="3100388"/>
            <a:ext cx="2373313" cy="722312"/>
          </a:xfrm>
          <a:prstGeom prst="rect">
            <a:avLst/>
          </a:prstGeom>
          <a:blipFill dpi="0" rotWithShape="1">
            <a:blip r:embed="rId31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85" name="object 74"/>
          <p:cNvSpPr>
            <a:spLocks noChangeArrowheads="1"/>
          </p:cNvSpPr>
          <p:nvPr/>
        </p:nvSpPr>
        <p:spPr bwMode="auto">
          <a:xfrm>
            <a:off x="7542213" y="3335346"/>
            <a:ext cx="163512" cy="179387"/>
          </a:xfrm>
          <a:prstGeom prst="rect">
            <a:avLst/>
          </a:prstGeom>
          <a:blipFill dpi="0" rotWithShape="1">
            <a:blip r:embed="rId3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88" name="object 77"/>
          <p:cNvSpPr>
            <a:spLocks noChangeArrowheads="1"/>
          </p:cNvSpPr>
          <p:nvPr/>
        </p:nvSpPr>
        <p:spPr bwMode="auto">
          <a:xfrm>
            <a:off x="6764339" y="5530850"/>
            <a:ext cx="371475" cy="420688"/>
          </a:xfrm>
          <a:prstGeom prst="rect">
            <a:avLst/>
          </a:prstGeom>
          <a:blipFill dpi="0" rotWithShape="1">
            <a:blip r:embed="rId3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89" name="object 78"/>
          <p:cNvSpPr>
            <a:spLocks noChangeArrowheads="1"/>
          </p:cNvSpPr>
          <p:nvPr/>
        </p:nvSpPr>
        <p:spPr bwMode="auto">
          <a:xfrm>
            <a:off x="8078788" y="5718183"/>
            <a:ext cx="417512" cy="454025"/>
          </a:xfrm>
          <a:prstGeom prst="rect">
            <a:avLst/>
          </a:prstGeom>
          <a:blipFill dpi="0" rotWithShape="1">
            <a:blip r:embed="rId34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390" name="object 79"/>
          <p:cNvSpPr>
            <a:spLocks noChangeArrowheads="1"/>
          </p:cNvSpPr>
          <p:nvPr/>
        </p:nvSpPr>
        <p:spPr bwMode="auto">
          <a:xfrm>
            <a:off x="1476375" y="1844677"/>
            <a:ext cx="1485900" cy="4286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charset="0"/>
              </a:rPr>
              <a:t>3631,808</a:t>
            </a: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3391" name="object 80"/>
          <p:cNvSpPr>
            <a:spLocks noChangeArrowheads="1"/>
          </p:cNvSpPr>
          <p:nvPr/>
        </p:nvSpPr>
        <p:spPr bwMode="auto">
          <a:xfrm>
            <a:off x="4140200" y="1844677"/>
            <a:ext cx="1485900" cy="4286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charset="0"/>
              </a:rPr>
              <a:t>3631,808</a:t>
            </a: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3392" name="object 81"/>
          <p:cNvSpPr>
            <a:spLocks noChangeArrowheads="1"/>
          </p:cNvSpPr>
          <p:nvPr/>
        </p:nvSpPr>
        <p:spPr bwMode="auto">
          <a:xfrm>
            <a:off x="1504954" y="2492383"/>
            <a:ext cx="1485900" cy="4286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charset="0"/>
              </a:rPr>
              <a:t>2458,096</a:t>
            </a: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3393" name="object 82"/>
          <p:cNvSpPr>
            <a:spLocks noChangeArrowheads="1"/>
          </p:cNvSpPr>
          <p:nvPr/>
        </p:nvSpPr>
        <p:spPr bwMode="auto">
          <a:xfrm>
            <a:off x="4140200" y="2492383"/>
            <a:ext cx="1485900" cy="4286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charset="0"/>
              </a:rPr>
              <a:t>2458,096</a:t>
            </a: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3394" name="object 83"/>
          <p:cNvSpPr>
            <a:spLocks noChangeArrowheads="1"/>
          </p:cNvSpPr>
          <p:nvPr/>
        </p:nvSpPr>
        <p:spPr bwMode="auto">
          <a:xfrm>
            <a:off x="1476375" y="3213108"/>
            <a:ext cx="1485900" cy="4286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charset="0"/>
              </a:rPr>
              <a:t>2343,781</a:t>
            </a: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3395" name="object 84"/>
          <p:cNvSpPr>
            <a:spLocks noChangeArrowheads="1"/>
          </p:cNvSpPr>
          <p:nvPr/>
        </p:nvSpPr>
        <p:spPr bwMode="auto">
          <a:xfrm>
            <a:off x="4140200" y="3141671"/>
            <a:ext cx="1485900" cy="4286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charset="0"/>
              </a:rPr>
              <a:t>2343,781</a:t>
            </a: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66" y="1989931"/>
            <a:ext cx="639763" cy="17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0621" y="3240373"/>
            <a:ext cx="988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Calibri" pitchFamily="34" charset="0"/>
              </a:rPr>
              <a:t>2021</a:t>
            </a:r>
            <a:endParaRPr lang="ru-RU" sz="2000" b="1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3900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3876"/>
            <a:ext cx="9144000" cy="1006475"/>
          </a:xfrm>
        </p:spPr>
        <p:txBody>
          <a:bodyPr anchor="ctr">
            <a:no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25406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юджет 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b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 плановый период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годов </a:t>
            </a:r>
            <a:b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Номер слайда 8"/>
          <p:cNvSpPr txBox="1">
            <a:spLocks noGrp="1"/>
          </p:cNvSpPr>
          <p:nvPr/>
        </p:nvSpPr>
        <p:spPr bwMode="auto">
          <a:xfrm>
            <a:off x="8200968" y="44624"/>
            <a:ext cx="762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6D4CB85F-6BBC-4D5A-BACF-9841E0CBFEB6}" type="slidenum">
              <a:rPr lang="ru-RU">
                <a:solidFill>
                  <a:srgbClr val="FFFFFF"/>
                </a:solidFill>
                <a:latin typeface="Arial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6350" y="3474020"/>
          <a:ext cx="9144000" cy="2911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-180974" y="2924175"/>
            <a:ext cx="9721850" cy="4333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пути реализации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42844" y="2041204"/>
            <a:ext cx="3168352" cy="914400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FFFFFF"/>
                </a:solidFill>
              </a:rPr>
              <a:t>Наращивание темпов экономического роста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92656" y="2132856"/>
            <a:ext cx="2808312" cy="914400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FFFFFF"/>
                </a:solidFill>
              </a:rPr>
              <a:t>Повышение качества жизни населения 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-1" y="1609404"/>
            <a:ext cx="9144001" cy="431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приоритеты бюджетной политики</a:t>
            </a:r>
          </a:p>
        </p:txBody>
      </p:sp>
    </p:spTree>
    <p:extLst>
      <p:ext uri="{BB962C8B-B14F-4D97-AF65-F5344CB8AC3E}">
        <p14:creationId xmlns:p14="http://schemas.microsoft.com/office/powerpoint/2010/main" val="8059733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object 2"/>
          <p:cNvSpPr>
            <a:spLocks noChangeArrowheads="1"/>
          </p:cNvSpPr>
          <p:nvPr/>
        </p:nvSpPr>
        <p:spPr bwMode="auto">
          <a:xfrm>
            <a:off x="401644" y="260648"/>
            <a:ext cx="8270875" cy="95061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4338" name="object 3"/>
          <p:cNvSpPr>
            <a:spLocks noGrp="1"/>
          </p:cNvSpPr>
          <p:nvPr>
            <p:ph type="title"/>
          </p:nvPr>
        </p:nvSpPr>
        <p:spPr>
          <a:xfrm>
            <a:off x="1494578" y="325438"/>
            <a:ext cx="7044456" cy="758825"/>
          </a:xfrm>
        </p:spPr>
        <p:txBody>
          <a:bodyPr tIns="12700"/>
          <a:lstStyle/>
          <a:p>
            <a:pPr eaLnBrk="1" hangingPunct="1"/>
            <a:r>
              <a:rPr lang="ru-RU" sz="2400" dirty="0" smtClean="0">
                <a:solidFill>
                  <a:srgbClr val="FFFFFF"/>
                </a:solidFill>
                <a:latin typeface="Constantia" pitchFamily="18" charset="0"/>
              </a:rPr>
              <a:t>Структура доходов</a:t>
            </a:r>
            <a:r>
              <a:rPr lang="ru-RU" sz="2400" dirty="0" smtClean="0">
                <a:latin typeface="Constantia" pitchFamily="18" charset="0"/>
              </a:rPr>
              <a:t/>
            </a:r>
            <a:br>
              <a:rPr lang="ru-RU" sz="2400" dirty="0" smtClean="0">
                <a:latin typeface="Constantia" pitchFamily="18" charset="0"/>
              </a:rPr>
            </a:br>
            <a:r>
              <a:rPr lang="ru-RU" sz="2400" dirty="0" smtClean="0">
                <a:solidFill>
                  <a:srgbClr val="FFFFFF"/>
                </a:solidFill>
                <a:latin typeface="Constantia" pitchFamily="18" charset="0"/>
              </a:rPr>
              <a:t>бюджета</a:t>
            </a:r>
            <a:endParaRPr lang="ru-RU" sz="2400" dirty="0" smtClean="0">
              <a:latin typeface="Constantia" pitchFamily="18" charset="0"/>
            </a:endParaRPr>
          </a:p>
        </p:txBody>
      </p:sp>
      <p:sp>
        <p:nvSpPr>
          <p:cNvPr id="14339" name="object 4"/>
          <p:cNvSpPr>
            <a:spLocks/>
          </p:cNvSpPr>
          <p:nvPr/>
        </p:nvSpPr>
        <p:spPr bwMode="auto">
          <a:xfrm>
            <a:off x="971551" y="1370013"/>
            <a:ext cx="4105275" cy="285750"/>
          </a:xfrm>
          <a:custGeom>
            <a:avLst/>
            <a:gdLst>
              <a:gd name="T0" fmla="*/ 0 w 4105275"/>
              <a:gd name="T1" fmla="*/ 285724 h 285750"/>
              <a:gd name="T2" fmla="*/ 4105148 w 4105275"/>
              <a:gd name="T3" fmla="*/ 285724 h 285750"/>
              <a:gd name="T4" fmla="*/ 4105148 w 4105275"/>
              <a:gd name="T5" fmla="*/ 0 h 285750"/>
              <a:gd name="T6" fmla="*/ 0 w 4105275"/>
              <a:gd name="T7" fmla="*/ 0 h 285750"/>
              <a:gd name="T8" fmla="*/ 0 w 4105275"/>
              <a:gd name="T9" fmla="*/ 285724 h 2857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05275"/>
              <a:gd name="T16" fmla="*/ 0 h 285750"/>
              <a:gd name="T17" fmla="*/ 4105275 w 4105275"/>
              <a:gd name="T18" fmla="*/ 285750 h 2857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05275" h="285750">
                <a:moveTo>
                  <a:pt x="0" y="285724"/>
                </a:moveTo>
                <a:lnTo>
                  <a:pt x="4105148" y="285724"/>
                </a:lnTo>
                <a:lnTo>
                  <a:pt x="4105148" y="0"/>
                </a:lnTo>
                <a:lnTo>
                  <a:pt x="0" y="0"/>
                </a:lnTo>
                <a:lnTo>
                  <a:pt x="0" y="285724"/>
                </a:lnTo>
                <a:close/>
              </a:path>
            </a:pathLst>
          </a:custGeom>
          <a:solidFill>
            <a:srgbClr val="AECCAE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531907"/>
              </p:ext>
            </p:extLst>
          </p:nvPr>
        </p:nvGraphicFramePr>
        <p:xfrm>
          <a:off x="958854" y="1357313"/>
          <a:ext cx="7632700" cy="1266826"/>
        </p:xfrm>
        <a:graphic>
          <a:graphicData uri="http://schemas.openxmlformats.org/drawingml/2006/table">
            <a:tbl>
              <a:tblPr/>
              <a:tblGrid>
                <a:gridCol w="4105275"/>
                <a:gridCol w="1295400"/>
                <a:gridCol w="1223963"/>
                <a:gridCol w="1008062"/>
              </a:tblGrid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1114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ECCAE"/>
                    </a:solidFill>
                  </a:tcPr>
                </a:tc>
                <a:tc>
                  <a:txBody>
                    <a:bodyPr/>
                    <a:lstStyle/>
                    <a:p>
                      <a:pPr marL="1111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1114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ECCAE"/>
                    </a:solidFill>
                  </a:tcPr>
                </a:tc>
                <a:tc>
                  <a:txBody>
                    <a:bodyPr/>
                    <a:lstStyle/>
                    <a:p>
                      <a:pPr marL="1587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1114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ECCAE"/>
                    </a:solidFill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47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ВСЕГО ДОХОДОВ</a:t>
                      </a:r>
                    </a:p>
                  </a:txBody>
                  <a:tcPr marL="0" marR="0" marT="58419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BE2"/>
                    </a:solidFill>
                  </a:tcPr>
                </a:tc>
                <a:tc>
                  <a:txBody>
                    <a:bodyPr/>
                    <a:lstStyle/>
                    <a:p>
                      <a:pPr marL="7938" marR="0" lvl="0" indent="0" algn="ctr" defTabSz="914400" rtl="0" eaLnBrk="1" fontAlgn="base" latinLnBrk="0" hangingPunct="1">
                        <a:lnSpc>
                          <a:spcPts val="1788"/>
                        </a:lnSpc>
                        <a:spcBef>
                          <a:spcPts val="105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3631,808</a:t>
                      </a:r>
                    </a:p>
                  </a:txBody>
                  <a:tcPr marL="0" marR="0" marT="13335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BE2"/>
                    </a:solidFill>
                  </a:tcPr>
                </a:tc>
                <a:tc>
                  <a:txBody>
                    <a:bodyPr/>
                    <a:lstStyle/>
                    <a:p>
                      <a:pPr marL="6350" marR="0" lvl="0" indent="0" algn="ctr" defTabSz="914400" rtl="0" eaLnBrk="1" fontAlgn="base" latinLnBrk="0" hangingPunct="1">
                        <a:lnSpc>
                          <a:spcPts val="1788"/>
                        </a:lnSpc>
                        <a:spcBef>
                          <a:spcPts val="105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2458,096</a:t>
                      </a:r>
                    </a:p>
                  </a:txBody>
                  <a:tcPr marL="0" marR="0" marT="13335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BE2"/>
                    </a:solidFill>
                  </a:tcPr>
                </a:tc>
                <a:tc>
                  <a:txBody>
                    <a:bodyPr/>
                    <a:lstStyle/>
                    <a:p>
                      <a:pPr marL="11113" marR="0" lvl="0" indent="0" algn="ctr" defTabSz="914400" rtl="0" eaLnBrk="1" fontAlgn="base" latinLnBrk="0" hangingPunct="1">
                        <a:lnSpc>
                          <a:spcPts val="1788"/>
                        </a:lnSpc>
                        <a:spcBef>
                          <a:spcPts val="105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2343,781</a:t>
                      </a:r>
                    </a:p>
                  </a:txBody>
                  <a:tcPr marL="0" marR="0" marT="13335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BE2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4763" marR="0" lvl="0" indent="0" algn="l" defTabSz="914400" rtl="0" eaLnBrk="1" fontAlgn="base" latinLnBrk="0" hangingPunct="1">
                        <a:lnSpc>
                          <a:spcPts val="15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СОБСТВЕННЫЕ ДОХОДЫ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6F0"/>
                    </a:solidFill>
                  </a:tcPr>
                </a:tc>
                <a:tc>
                  <a:txBody>
                    <a:bodyPr/>
                    <a:lstStyle/>
                    <a:p>
                      <a:pPr marL="9525" marR="0" lvl="0" indent="0" algn="ctr" defTabSz="914400" rtl="0" eaLnBrk="1" fontAlgn="base" latinLnBrk="0" hangingPunct="1">
                        <a:lnSpc>
                          <a:spcPts val="16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795,4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6F0"/>
                    </a:solidFill>
                  </a:tcPr>
                </a:tc>
                <a:tc>
                  <a:txBody>
                    <a:bodyPr/>
                    <a:lstStyle/>
                    <a:p>
                      <a:pPr marL="7938" marR="0" lvl="0" indent="0" algn="ctr" defTabSz="914400" rtl="0" eaLnBrk="1" fontAlgn="base" latinLnBrk="0" hangingPunct="1">
                        <a:lnSpc>
                          <a:spcPts val="16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829,8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6F0"/>
                    </a:solidFill>
                  </a:tcPr>
                </a:tc>
                <a:tc>
                  <a:txBody>
                    <a:bodyPr/>
                    <a:lstStyle/>
                    <a:p>
                      <a:pPr marL="9525" marR="0" lvl="0" indent="0" algn="ctr" defTabSz="914400" rtl="0" eaLnBrk="1" fontAlgn="base" latinLnBrk="0" hangingPunct="1">
                        <a:lnSpc>
                          <a:spcPts val="16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864,6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F6F0"/>
                    </a:solidFill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47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БЕЗВОЗМЕЗДНЫЕ ПОСТУПЛЕНИЯ</a:t>
                      </a:r>
                    </a:p>
                  </a:txBody>
                  <a:tcPr marL="0" marR="0" marT="5905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BE2"/>
                    </a:solidFill>
                  </a:tcPr>
                </a:tc>
                <a:tc>
                  <a:txBody>
                    <a:bodyPr/>
                    <a:lstStyle/>
                    <a:p>
                      <a:pPr marL="79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5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2836,408</a:t>
                      </a:r>
                    </a:p>
                  </a:txBody>
                  <a:tcPr marL="0" marR="0" marT="12065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BE2"/>
                    </a:solidFill>
                  </a:tcPr>
                </a:tc>
                <a:tc>
                  <a:txBody>
                    <a:bodyPr/>
                    <a:lstStyle/>
                    <a:p>
                      <a:pPr marL="95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95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1628,296</a:t>
                      </a:r>
                    </a:p>
                  </a:txBody>
                  <a:tcPr marL="0" marR="0" marT="12065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BE2"/>
                    </a:solidFill>
                  </a:tcPr>
                </a:tc>
                <a:tc>
                  <a:txBody>
                    <a:bodyPr/>
                    <a:lstStyle/>
                    <a:p>
                      <a:pPr marL="11113" marR="0" lvl="0" indent="0" algn="ctr" defTabSz="914400" rtl="0" eaLnBrk="1" fontAlgn="base" latinLnBrk="0" hangingPunct="1">
                        <a:lnSpc>
                          <a:spcPts val="1788"/>
                        </a:lnSpc>
                        <a:spcBef>
                          <a:spcPts val="105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1479,181</a:t>
                      </a:r>
                    </a:p>
                  </a:txBody>
                  <a:tcPr marL="0" marR="0" marT="13335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BE2"/>
                    </a:solidFill>
                  </a:tcPr>
                </a:tc>
              </a:tr>
            </a:tbl>
          </a:graphicData>
        </a:graphic>
      </p:graphicFrame>
      <p:sp>
        <p:nvSpPr>
          <p:cNvPr id="14367" name="object 6"/>
          <p:cNvSpPr>
            <a:spLocks noChangeArrowheads="1"/>
          </p:cNvSpPr>
          <p:nvPr/>
        </p:nvSpPr>
        <p:spPr bwMode="auto">
          <a:xfrm>
            <a:off x="106364" y="115888"/>
            <a:ext cx="1443037" cy="13716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4368" name="object 7"/>
          <p:cNvSpPr txBox="1">
            <a:spLocks noChangeArrowheads="1"/>
          </p:cNvSpPr>
          <p:nvPr/>
        </p:nvSpPr>
        <p:spPr bwMode="auto">
          <a:xfrm>
            <a:off x="7785106" y="1084263"/>
            <a:ext cx="735013" cy="243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12700" rIns="0" bIns="0">
            <a:spAutoFit/>
          </a:bodyPr>
          <a:lstStyle/>
          <a:p>
            <a:pPr marL="12700" fontAlgn="base">
              <a:spcBef>
                <a:spcPts val="100"/>
              </a:spcBef>
              <a:spcAft>
                <a:spcPct val="0"/>
              </a:spcAft>
            </a:pPr>
            <a:r>
              <a:rPr lang="ru-RU" sz="1500">
                <a:solidFill>
                  <a:srgbClr val="000000"/>
                </a:solidFill>
                <a:latin typeface="Constantia" pitchFamily="18" charset="0"/>
                <a:cs typeface="Arial" charset="0"/>
              </a:rPr>
              <a:t>тыс.руб.</a:t>
            </a:r>
          </a:p>
        </p:txBody>
      </p:sp>
      <p:sp>
        <p:nvSpPr>
          <p:cNvPr id="14369" name="object 8"/>
          <p:cNvSpPr>
            <a:spLocks/>
          </p:cNvSpPr>
          <p:nvPr/>
        </p:nvSpPr>
        <p:spPr bwMode="auto">
          <a:xfrm>
            <a:off x="5911856" y="5114925"/>
            <a:ext cx="269875" cy="0"/>
          </a:xfrm>
          <a:custGeom>
            <a:avLst/>
            <a:gdLst>
              <a:gd name="T0" fmla="*/ 0 w 269875"/>
              <a:gd name="T1" fmla="*/ 269748 w 269875"/>
              <a:gd name="T2" fmla="*/ 0 60000 65536"/>
              <a:gd name="T3" fmla="*/ 0 60000 65536"/>
              <a:gd name="T4" fmla="*/ 0 w 269875"/>
              <a:gd name="T5" fmla="*/ 269875 w 26987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269875">
                <a:moveTo>
                  <a:pt x="0" y="0"/>
                </a:moveTo>
                <a:lnTo>
                  <a:pt x="269748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370" name="object 9"/>
          <p:cNvSpPr>
            <a:spLocks/>
          </p:cNvSpPr>
          <p:nvPr/>
        </p:nvSpPr>
        <p:spPr bwMode="auto">
          <a:xfrm>
            <a:off x="4392613" y="5114925"/>
            <a:ext cx="539750" cy="0"/>
          </a:xfrm>
          <a:custGeom>
            <a:avLst/>
            <a:gdLst>
              <a:gd name="T0" fmla="*/ 0 w 539750"/>
              <a:gd name="T1" fmla="*/ 539496 w 539750"/>
              <a:gd name="T2" fmla="*/ 0 60000 65536"/>
              <a:gd name="T3" fmla="*/ 0 60000 65536"/>
              <a:gd name="T4" fmla="*/ 0 w 539750"/>
              <a:gd name="T5" fmla="*/ 539750 w 539750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539750">
                <a:moveTo>
                  <a:pt x="0" y="0"/>
                </a:moveTo>
                <a:lnTo>
                  <a:pt x="539496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371" name="object 10"/>
          <p:cNvSpPr>
            <a:spLocks/>
          </p:cNvSpPr>
          <p:nvPr/>
        </p:nvSpPr>
        <p:spPr bwMode="auto">
          <a:xfrm>
            <a:off x="2895606" y="5114925"/>
            <a:ext cx="517525" cy="0"/>
          </a:xfrm>
          <a:custGeom>
            <a:avLst/>
            <a:gdLst>
              <a:gd name="T0" fmla="*/ 0 w 517525"/>
              <a:gd name="T1" fmla="*/ 517271 w 517525"/>
              <a:gd name="T2" fmla="*/ 0 60000 65536"/>
              <a:gd name="T3" fmla="*/ 0 60000 65536"/>
              <a:gd name="T4" fmla="*/ 0 w 517525"/>
              <a:gd name="T5" fmla="*/ 517525 w 51752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517525">
                <a:moveTo>
                  <a:pt x="0" y="0"/>
                </a:moveTo>
                <a:lnTo>
                  <a:pt x="517271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372" name="object 11"/>
          <p:cNvSpPr>
            <a:spLocks/>
          </p:cNvSpPr>
          <p:nvPr/>
        </p:nvSpPr>
        <p:spPr bwMode="auto">
          <a:xfrm>
            <a:off x="5911856" y="4567238"/>
            <a:ext cx="269875" cy="0"/>
          </a:xfrm>
          <a:custGeom>
            <a:avLst/>
            <a:gdLst>
              <a:gd name="T0" fmla="*/ 0 w 269875"/>
              <a:gd name="T1" fmla="*/ 269748 w 269875"/>
              <a:gd name="T2" fmla="*/ 0 60000 65536"/>
              <a:gd name="T3" fmla="*/ 0 60000 65536"/>
              <a:gd name="T4" fmla="*/ 0 w 269875"/>
              <a:gd name="T5" fmla="*/ 269875 w 26987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269875">
                <a:moveTo>
                  <a:pt x="0" y="0"/>
                </a:moveTo>
                <a:lnTo>
                  <a:pt x="269748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373" name="object 12"/>
          <p:cNvSpPr>
            <a:spLocks/>
          </p:cNvSpPr>
          <p:nvPr/>
        </p:nvSpPr>
        <p:spPr bwMode="auto">
          <a:xfrm>
            <a:off x="4392613" y="4567238"/>
            <a:ext cx="539750" cy="0"/>
          </a:xfrm>
          <a:custGeom>
            <a:avLst/>
            <a:gdLst>
              <a:gd name="T0" fmla="*/ 0 w 539750"/>
              <a:gd name="T1" fmla="*/ 539496 w 539750"/>
              <a:gd name="T2" fmla="*/ 0 60000 65536"/>
              <a:gd name="T3" fmla="*/ 0 60000 65536"/>
              <a:gd name="T4" fmla="*/ 0 w 539750"/>
              <a:gd name="T5" fmla="*/ 539750 w 539750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539750">
                <a:moveTo>
                  <a:pt x="0" y="0"/>
                </a:moveTo>
                <a:lnTo>
                  <a:pt x="539496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374" name="object 13"/>
          <p:cNvSpPr>
            <a:spLocks/>
          </p:cNvSpPr>
          <p:nvPr/>
        </p:nvSpPr>
        <p:spPr bwMode="auto">
          <a:xfrm>
            <a:off x="2895606" y="4567238"/>
            <a:ext cx="517525" cy="0"/>
          </a:xfrm>
          <a:custGeom>
            <a:avLst/>
            <a:gdLst>
              <a:gd name="T0" fmla="*/ 0 w 517525"/>
              <a:gd name="T1" fmla="*/ 517271 w 517525"/>
              <a:gd name="T2" fmla="*/ 0 60000 65536"/>
              <a:gd name="T3" fmla="*/ 0 60000 65536"/>
              <a:gd name="T4" fmla="*/ 0 w 517525"/>
              <a:gd name="T5" fmla="*/ 517525 w 51752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517525">
                <a:moveTo>
                  <a:pt x="0" y="0"/>
                </a:moveTo>
                <a:lnTo>
                  <a:pt x="517271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375" name="object 14"/>
          <p:cNvSpPr>
            <a:spLocks/>
          </p:cNvSpPr>
          <p:nvPr/>
        </p:nvSpPr>
        <p:spPr bwMode="auto">
          <a:xfrm>
            <a:off x="1622431" y="4567238"/>
            <a:ext cx="269875" cy="0"/>
          </a:xfrm>
          <a:custGeom>
            <a:avLst/>
            <a:gdLst>
              <a:gd name="T0" fmla="*/ 0 w 269875"/>
              <a:gd name="T1" fmla="*/ 269748 w 269875"/>
              <a:gd name="T2" fmla="*/ 0 60000 65536"/>
              <a:gd name="T3" fmla="*/ 0 60000 65536"/>
              <a:gd name="T4" fmla="*/ 0 w 269875"/>
              <a:gd name="T5" fmla="*/ 269875 w 26987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269875">
                <a:moveTo>
                  <a:pt x="0" y="0"/>
                </a:moveTo>
                <a:lnTo>
                  <a:pt x="269748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376" name="object 15"/>
          <p:cNvSpPr>
            <a:spLocks/>
          </p:cNvSpPr>
          <p:nvPr/>
        </p:nvSpPr>
        <p:spPr bwMode="auto">
          <a:xfrm>
            <a:off x="5911856" y="4019550"/>
            <a:ext cx="269875" cy="0"/>
          </a:xfrm>
          <a:custGeom>
            <a:avLst/>
            <a:gdLst>
              <a:gd name="T0" fmla="*/ 0 w 269875"/>
              <a:gd name="T1" fmla="*/ 269748 w 269875"/>
              <a:gd name="T2" fmla="*/ 0 60000 65536"/>
              <a:gd name="T3" fmla="*/ 0 60000 65536"/>
              <a:gd name="T4" fmla="*/ 0 w 269875"/>
              <a:gd name="T5" fmla="*/ 269875 w 26987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269875">
                <a:moveTo>
                  <a:pt x="0" y="0"/>
                </a:moveTo>
                <a:lnTo>
                  <a:pt x="269748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377" name="object 16"/>
          <p:cNvSpPr>
            <a:spLocks/>
          </p:cNvSpPr>
          <p:nvPr/>
        </p:nvSpPr>
        <p:spPr bwMode="auto">
          <a:xfrm>
            <a:off x="4392613" y="4019550"/>
            <a:ext cx="539750" cy="0"/>
          </a:xfrm>
          <a:custGeom>
            <a:avLst/>
            <a:gdLst>
              <a:gd name="T0" fmla="*/ 0 w 539750"/>
              <a:gd name="T1" fmla="*/ 539496 w 539750"/>
              <a:gd name="T2" fmla="*/ 0 60000 65536"/>
              <a:gd name="T3" fmla="*/ 0 60000 65536"/>
              <a:gd name="T4" fmla="*/ 0 w 539750"/>
              <a:gd name="T5" fmla="*/ 539750 w 539750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539750">
                <a:moveTo>
                  <a:pt x="0" y="0"/>
                </a:moveTo>
                <a:lnTo>
                  <a:pt x="539496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378" name="object 17"/>
          <p:cNvSpPr>
            <a:spLocks/>
          </p:cNvSpPr>
          <p:nvPr/>
        </p:nvSpPr>
        <p:spPr bwMode="auto">
          <a:xfrm>
            <a:off x="2886075" y="4019550"/>
            <a:ext cx="527050" cy="0"/>
          </a:xfrm>
          <a:custGeom>
            <a:avLst/>
            <a:gdLst>
              <a:gd name="T0" fmla="*/ 0 w 527685"/>
              <a:gd name="T1" fmla="*/ 527304 w 527685"/>
              <a:gd name="T2" fmla="*/ 0 60000 65536"/>
              <a:gd name="T3" fmla="*/ 0 60000 65536"/>
              <a:gd name="T4" fmla="*/ 0 w 527685"/>
              <a:gd name="T5" fmla="*/ 527685 w 52768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527685">
                <a:moveTo>
                  <a:pt x="0" y="0"/>
                </a:moveTo>
                <a:lnTo>
                  <a:pt x="527304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379" name="object 18"/>
          <p:cNvSpPr>
            <a:spLocks/>
          </p:cNvSpPr>
          <p:nvPr/>
        </p:nvSpPr>
        <p:spPr bwMode="auto">
          <a:xfrm>
            <a:off x="5911856" y="3471863"/>
            <a:ext cx="269875" cy="0"/>
          </a:xfrm>
          <a:custGeom>
            <a:avLst/>
            <a:gdLst>
              <a:gd name="T0" fmla="*/ 0 w 269875"/>
              <a:gd name="T1" fmla="*/ 269748 w 269875"/>
              <a:gd name="T2" fmla="*/ 0 60000 65536"/>
              <a:gd name="T3" fmla="*/ 0 60000 65536"/>
              <a:gd name="T4" fmla="*/ 0 w 269875"/>
              <a:gd name="T5" fmla="*/ 269875 w 26987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269875">
                <a:moveTo>
                  <a:pt x="0" y="0"/>
                </a:moveTo>
                <a:lnTo>
                  <a:pt x="269748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380" name="object 19"/>
          <p:cNvSpPr>
            <a:spLocks/>
          </p:cNvSpPr>
          <p:nvPr/>
        </p:nvSpPr>
        <p:spPr bwMode="auto">
          <a:xfrm>
            <a:off x="2843213" y="3500438"/>
            <a:ext cx="2058987" cy="0"/>
          </a:xfrm>
          <a:custGeom>
            <a:avLst/>
            <a:gdLst>
              <a:gd name="T0" fmla="*/ 0 w 2059304"/>
              <a:gd name="T1" fmla="*/ 2058924 w 2059304"/>
              <a:gd name="T2" fmla="*/ 0 60000 65536"/>
              <a:gd name="T3" fmla="*/ 0 60000 65536"/>
              <a:gd name="T4" fmla="*/ 0 w 2059304"/>
              <a:gd name="T5" fmla="*/ 2059304 w 2059304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2059304">
                <a:moveTo>
                  <a:pt x="0" y="0"/>
                </a:moveTo>
                <a:lnTo>
                  <a:pt x="2058924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381" name="object 20"/>
          <p:cNvSpPr>
            <a:spLocks/>
          </p:cNvSpPr>
          <p:nvPr/>
        </p:nvSpPr>
        <p:spPr bwMode="auto">
          <a:xfrm>
            <a:off x="1622431" y="3471863"/>
            <a:ext cx="269875" cy="0"/>
          </a:xfrm>
          <a:custGeom>
            <a:avLst/>
            <a:gdLst>
              <a:gd name="T0" fmla="*/ 0 w 269875"/>
              <a:gd name="T1" fmla="*/ 269748 w 269875"/>
              <a:gd name="T2" fmla="*/ 0 60000 65536"/>
              <a:gd name="T3" fmla="*/ 0 60000 65536"/>
              <a:gd name="T4" fmla="*/ 0 w 269875"/>
              <a:gd name="T5" fmla="*/ 269875 w 26987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269875">
                <a:moveTo>
                  <a:pt x="0" y="0"/>
                </a:moveTo>
                <a:lnTo>
                  <a:pt x="269748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382" name="object 21"/>
          <p:cNvSpPr>
            <a:spLocks/>
          </p:cNvSpPr>
          <p:nvPr/>
        </p:nvSpPr>
        <p:spPr bwMode="auto">
          <a:xfrm>
            <a:off x="1622425" y="2922588"/>
            <a:ext cx="4559300" cy="0"/>
          </a:xfrm>
          <a:custGeom>
            <a:avLst/>
            <a:gdLst>
              <a:gd name="T0" fmla="*/ 0 w 4558665"/>
              <a:gd name="T1" fmla="*/ 4558284 w 4558665"/>
              <a:gd name="T2" fmla="*/ 0 60000 65536"/>
              <a:gd name="T3" fmla="*/ 0 60000 65536"/>
              <a:gd name="T4" fmla="*/ 0 w 4558665"/>
              <a:gd name="T5" fmla="*/ 4558665 w 455866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558665">
                <a:moveTo>
                  <a:pt x="0" y="0"/>
                </a:moveTo>
                <a:lnTo>
                  <a:pt x="4558284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383" name="object 22"/>
          <p:cNvSpPr>
            <a:spLocks/>
          </p:cNvSpPr>
          <p:nvPr/>
        </p:nvSpPr>
        <p:spPr bwMode="auto">
          <a:xfrm>
            <a:off x="1908176" y="3573467"/>
            <a:ext cx="981075" cy="935037"/>
          </a:xfrm>
          <a:custGeom>
            <a:avLst/>
            <a:gdLst>
              <a:gd name="T0" fmla="*/ 0 w 981075"/>
              <a:gd name="T1" fmla="*/ 1295400 h 1295400"/>
              <a:gd name="T2" fmla="*/ 980566 w 981075"/>
              <a:gd name="T3" fmla="*/ 1295400 h 1295400"/>
              <a:gd name="T4" fmla="*/ 980566 w 981075"/>
              <a:gd name="T5" fmla="*/ 0 h 1295400"/>
              <a:gd name="T6" fmla="*/ 0 w 981075"/>
              <a:gd name="T7" fmla="*/ 0 h 1295400"/>
              <a:gd name="T8" fmla="*/ 0 w 981075"/>
              <a:gd name="T9" fmla="*/ 1295400 h 12954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81075"/>
              <a:gd name="T16" fmla="*/ 0 h 1295400"/>
              <a:gd name="T17" fmla="*/ 981075 w 981075"/>
              <a:gd name="T18" fmla="*/ 1295400 h 12954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81075" h="1295400">
                <a:moveTo>
                  <a:pt x="0" y="1295400"/>
                </a:moveTo>
                <a:lnTo>
                  <a:pt x="980566" y="1295400"/>
                </a:lnTo>
                <a:lnTo>
                  <a:pt x="980566" y="0"/>
                </a:lnTo>
                <a:lnTo>
                  <a:pt x="0" y="0"/>
                </a:lnTo>
                <a:lnTo>
                  <a:pt x="0" y="1295400"/>
                </a:lnTo>
                <a:close/>
              </a:path>
            </a:pathLst>
          </a:custGeom>
          <a:solidFill>
            <a:srgbClr val="AECCAE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384" name="object 23"/>
          <p:cNvSpPr>
            <a:spLocks/>
          </p:cNvSpPr>
          <p:nvPr/>
        </p:nvSpPr>
        <p:spPr bwMode="auto">
          <a:xfrm>
            <a:off x="3419477" y="3068641"/>
            <a:ext cx="981075" cy="1284287"/>
          </a:xfrm>
          <a:custGeom>
            <a:avLst/>
            <a:gdLst>
              <a:gd name="T0" fmla="*/ 0 w 981075"/>
              <a:gd name="T1" fmla="*/ 852233 h 852804"/>
              <a:gd name="T2" fmla="*/ 980566 w 981075"/>
              <a:gd name="T3" fmla="*/ 852233 h 852804"/>
              <a:gd name="T4" fmla="*/ 980566 w 981075"/>
              <a:gd name="T5" fmla="*/ 0 h 852804"/>
              <a:gd name="T6" fmla="*/ 0 w 981075"/>
              <a:gd name="T7" fmla="*/ 0 h 852804"/>
              <a:gd name="T8" fmla="*/ 0 w 981075"/>
              <a:gd name="T9" fmla="*/ 852233 h 8528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81075"/>
              <a:gd name="T16" fmla="*/ 0 h 852804"/>
              <a:gd name="T17" fmla="*/ 981075 w 981075"/>
              <a:gd name="T18" fmla="*/ 852804 h 8528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81075" h="852804">
                <a:moveTo>
                  <a:pt x="0" y="852233"/>
                </a:moveTo>
                <a:lnTo>
                  <a:pt x="980566" y="852233"/>
                </a:lnTo>
                <a:lnTo>
                  <a:pt x="980566" y="0"/>
                </a:lnTo>
                <a:lnTo>
                  <a:pt x="0" y="0"/>
                </a:lnTo>
                <a:lnTo>
                  <a:pt x="0" y="852233"/>
                </a:lnTo>
                <a:close/>
              </a:path>
            </a:pathLst>
          </a:custGeom>
          <a:solidFill>
            <a:srgbClr val="AECCAE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385" name="object 24"/>
          <p:cNvSpPr>
            <a:spLocks/>
          </p:cNvSpPr>
          <p:nvPr/>
        </p:nvSpPr>
        <p:spPr bwMode="auto">
          <a:xfrm>
            <a:off x="4932369" y="3860800"/>
            <a:ext cx="979487" cy="401638"/>
          </a:xfrm>
          <a:custGeom>
            <a:avLst/>
            <a:gdLst>
              <a:gd name="T0" fmla="*/ 0 w 979170"/>
              <a:gd name="T1" fmla="*/ 833310 h 833754"/>
              <a:gd name="T2" fmla="*/ 978979 w 979170"/>
              <a:gd name="T3" fmla="*/ 833310 h 833754"/>
              <a:gd name="T4" fmla="*/ 978979 w 979170"/>
              <a:gd name="T5" fmla="*/ 0 h 833754"/>
              <a:gd name="T6" fmla="*/ 0 w 979170"/>
              <a:gd name="T7" fmla="*/ 0 h 833754"/>
              <a:gd name="T8" fmla="*/ 0 w 979170"/>
              <a:gd name="T9" fmla="*/ 833310 h 8337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79170"/>
              <a:gd name="T16" fmla="*/ 0 h 833754"/>
              <a:gd name="T17" fmla="*/ 979170 w 979170"/>
              <a:gd name="T18" fmla="*/ 833754 h 8337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79170" h="833754">
                <a:moveTo>
                  <a:pt x="0" y="833310"/>
                </a:moveTo>
                <a:lnTo>
                  <a:pt x="978979" y="833310"/>
                </a:lnTo>
                <a:lnTo>
                  <a:pt x="978979" y="0"/>
                </a:lnTo>
                <a:lnTo>
                  <a:pt x="0" y="0"/>
                </a:lnTo>
                <a:lnTo>
                  <a:pt x="0" y="833310"/>
                </a:lnTo>
                <a:close/>
              </a:path>
            </a:pathLst>
          </a:custGeom>
          <a:solidFill>
            <a:srgbClr val="AECCAE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386" name="object 25"/>
          <p:cNvSpPr>
            <a:spLocks/>
          </p:cNvSpPr>
          <p:nvPr/>
        </p:nvSpPr>
        <p:spPr bwMode="auto">
          <a:xfrm>
            <a:off x="1908175" y="4508500"/>
            <a:ext cx="990600" cy="647700"/>
          </a:xfrm>
          <a:custGeom>
            <a:avLst/>
            <a:gdLst>
              <a:gd name="T0" fmla="*/ 0 w 990600"/>
              <a:gd name="T1" fmla="*/ 647700 h 647700"/>
              <a:gd name="T2" fmla="*/ 990600 w 990600"/>
              <a:gd name="T3" fmla="*/ 647700 h 647700"/>
              <a:gd name="T4" fmla="*/ 990600 w 990600"/>
              <a:gd name="T5" fmla="*/ 0 h 647700"/>
              <a:gd name="T6" fmla="*/ 0 w 990600"/>
              <a:gd name="T7" fmla="*/ 0 h 647700"/>
              <a:gd name="T8" fmla="*/ 0 w 990600"/>
              <a:gd name="T9" fmla="*/ 647700 h 6477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90600"/>
              <a:gd name="T16" fmla="*/ 0 h 647700"/>
              <a:gd name="T17" fmla="*/ 990600 w 990600"/>
              <a:gd name="T18" fmla="*/ 647700 h 6477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90600" h="647700">
                <a:moveTo>
                  <a:pt x="0" y="647700"/>
                </a:moveTo>
                <a:lnTo>
                  <a:pt x="990600" y="647700"/>
                </a:lnTo>
                <a:lnTo>
                  <a:pt x="990600" y="0"/>
                </a:lnTo>
                <a:lnTo>
                  <a:pt x="0" y="0"/>
                </a:lnTo>
                <a:lnTo>
                  <a:pt x="0" y="647700"/>
                </a:lnTo>
                <a:close/>
              </a:path>
            </a:pathLst>
          </a:custGeom>
          <a:solidFill>
            <a:srgbClr val="006EC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387" name="object 26"/>
          <p:cNvSpPr>
            <a:spLocks/>
          </p:cNvSpPr>
          <p:nvPr/>
        </p:nvSpPr>
        <p:spPr bwMode="auto">
          <a:xfrm>
            <a:off x="3419476" y="4365637"/>
            <a:ext cx="931863" cy="792163"/>
          </a:xfrm>
          <a:custGeom>
            <a:avLst/>
            <a:gdLst>
              <a:gd name="T0" fmla="*/ 0 w 932179"/>
              <a:gd name="T1" fmla="*/ 792162 h 792479"/>
              <a:gd name="T2" fmla="*/ 931862 w 932179"/>
              <a:gd name="T3" fmla="*/ 792162 h 792479"/>
              <a:gd name="T4" fmla="*/ 931862 w 932179"/>
              <a:gd name="T5" fmla="*/ 0 h 792479"/>
              <a:gd name="T6" fmla="*/ 0 w 932179"/>
              <a:gd name="T7" fmla="*/ 0 h 792479"/>
              <a:gd name="T8" fmla="*/ 0 w 932179"/>
              <a:gd name="T9" fmla="*/ 792162 h 7924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32179"/>
              <a:gd name="T16" fmla="*/ 0 h 792479"/>
              <a:gd name="T17" fmla="*/ 932179 w 932179"/>
              <a:gd name="T18" fmla="*/ 792479 h 7924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32179" h="792479">
                <a:moveTo>
                  <a:pt x="0" y="792162"/>
                </a:moveTo>
                <a:lnTo>
                  <a:pt x="931862" y="792162"/>
                </a:lnTo>
                <a:lnTo>
                  <a:pt x="931862" y="0"/>
                </a:lnTo>
                <a:lnTo>
                  <a:pt x="0" y="0"/>
                </a:lnTo>
                <a:lnTo>
                  <a:pt x="0" y="792162"/>
                </a:lnTo>
                <a:close/>
              </a:path>
            </a:pathLst>
          </a:custGeom>
          <a:solidFill>
            <a:srgbClr val="006EC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388" name="object 27"/>
          <p:cNvSpPr>
            <a:spLocks/>
          </p:cNvSpPr>
          <p:nvPr/>
        </p:nvSpPr>
        <p:spPr bwMode="auto">
          <a:xfrm>
            <a:off x="4932369" y="4254500"/>
            <a:ext cx="979487" cy="858838"/>
          </a:xfrm>
          <a:custGeom>
            <a:avLst/>
            <a:gdLst>
              <a:gd name="T0" fmla="*/ 0 w 979804"/>
              <a:gd name="T1" fmla="*/ 858837 h 859154"/>
              <a:gd name="T2" fmla="*/ 979487 w 979804"/>
              <a:gd name="T3" fmla="*/ 858837 h 859154"/>
              <a:gd name="T4" fmla="*/ 979487 w 979804"/>
              <a:gd name="T5" fmla="*/ 0 h 859154"/>
              <a:gd name="T6" fmla="*/ 0 w 979804"/>
              <a:gd name="T7" fmla="*/ 0 h 859154"/>
              <a:gd name="T8" fmla="*/ 0 w 979804"/>
              <a:gd name="T9" fmla="*/ 858837 h 8591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79804"/>
              <a:gd name="T16" fmla="*/ 0 h 859154"/>
              <a:gd name="T17" fmla="*/ 979804 w 979804"/>
              <a:gd name="T18" fmla="*/ 859154 h 8591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79804" h="859154">
                <a:moveTo>
                  <a:pt x="0" y="858837"/>
                </a:moveTo>
                <a:lnTo>
                  <a:pt x="979487" y="858837"/>
                </a:lnTo>
                <a:lnTo>
                  <a:pt x="979487" y="0"/>
                </a:lnTo>
                <a:lnTo>
                  <a:pt x="0" y="0"/>
                </a:lnTo>
                <a:lnTo>
                  <a:pt x="0" y="858837"/>
                </a:lnTo>
                <a:close/>
              </a:path>
            </a:pathLst>
          </a:custGeom>
          <a:solidFill>
            <a:srgbClr val="006EC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389" name="object 28"/>
          <p:cNvSpPr txBox="1">
            <a:spLocks noChangeArrowheads="1"/>
          </p:cNvSpPr>
          <p:nvPr/>
        </p:nvSpPr>
        <p:spPr bwMode="auto">
          <a:xfrm>
            <a:off x="1619250" y="3716341"/>
            <a:ext cx="132715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12700" rIns="0" bIns="0">
            <a:spAutoFit/>
          </a:bodyPr>
          <a:lstStyle/>
          <a:p>
            <a:pPr marL="12700" fontAlgn="base">
              <a:spcBef>
                <a:spcPts val="10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2836,408</a:t>
            </a:r>
            <a:endParaRPr lang="ru-RU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4390" name="object 29"/>
          <p:cNvSpPr txBox="1">
            <a:spLocks noChangeArrowheads="1"/>
          </p:cNvSpPr>
          <p:nvPr/>
        </p:nvSpPr>
        <p:spPr bwMode="auto">
          <a:xfrm>
            <a:off x="3346450" y="3756025"/>
            <a:ext cx="1111250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12700" rIns="0" bIns="0">
            <a:spAutoFit/>
          </a:bodyPr>
          <a:lstStyle/>
          <a:p>
            <a:pPr marL="12700" fontAlgn="base">
              <a:spcBef>
                <a:spcPts val="10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1628,296</a:t>
            </a:r>
            <a:endParaRPr lang="ru-RU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4391" name="object 30"/>
          <p:cNvSpPr txBox="1">
            <a:spLocks noChangeArrowheads="1"/>
          </p:cNvSpPr>
          <p:nvPr/>
        </p:nvSpPr>
        <p:spPr bwMode="auto">
          <a:xfrm>
            <a:off x="4964234" y="3640144"/>
            <a:ext cx="110966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12700" rIns="0" bIns="0">
            <a:spAutoFit/>
          </a:bodyPr>
          <a:lstStyle/>
          <a:p>
            <a:pPr marL="12700" fontAlgn="base">
              <a:spcBef>
                <a:spcPts val="10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1479,181</a:t>
            </a:r>
            <a:endParaRPr lang="ru-RU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31" name="object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879180"/>
              </p:ext>
            </p:extLst>
          </p:nvPr>
        </p:nvGraphicFramePr>
        <p:xfrm>
          <a:off x="1622431" y="4775212"/>
          <a:ext cx="4557713" cy="1466851"/>
        </p:xfrm>
        <a:graphic>
          <a:graphicData uri="http://schemas.openxmlformats.org/drawingml/2006/table">
            <a:tbl>
              <a:tblPr/>
              <a:tblGrid>
                <a:gridCol w="1462088"/>
                <a:gridCol w="1512887"/>
                <a:gridCol w="1582738"/>
              </a:tblGrid>
              <a:tr h="88741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4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36550" algn="l"/>
                        </a:tabLst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795,4</a:t>
                      </a:r>
                    </a:p>
                  </a:txBody>
                  <a:tcPr marL="0" marR="0" marT="55244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878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63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829,8</a:t>
                      </a:r>
                    </a:p>
                  </a:txBody>
                  <a:tcPr marL="0" marR="0" marT="45719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878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75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864,6</a:t>
                      </a:r>
                    </a:p>
                  </a:txBody>
                  <a:tcPr marL="0" marR="0" marT="22225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 cap="flat" cmpd="sng" algn="ctr">
                      <a:solidFill>
                        <a:srgbClr val="878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825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2019</a:t>
                      </a:r>
                    </a:p>
                  </a:txBody>
                  <a:tcPr marL="0" marR="0" marT="231140" marB="0" horzOverflow="overflow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878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825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2020</a:t>
                      </a:r>
                    </a:p>
                  </a:txBody>
                  <a:tcPr marL="0" marR="0" marT="231140" marB="0" horzOverflow="overflow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878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825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cs typeface="Arial" charset="0"/>
                        </a:rPr>
                        <a:t>2021</a:t>
                      </a:r>
                    </a:p>
                  </a:txBody>
                  <a:tcPr marL="0" marR="0" marT="231140" marB="0" horzOverflow="overflow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8787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400" name="object 32"/>
          <p:cNvSpPr>
            <a:spLocks/>
          </p:cNvSpPr>
          <p:nvPr/>
        </p:nvSpPr>
        <p:spPr bwMode="auto">
          <a:xfrm>
            <a:off x="6413501" y="3994150"/>
            <a:ext cx="123825" cy="125413"/>
          </a:xfrm>
          <a:custGeom>
            <a:avLst/>
            <a:gdLst>
              <a:gd name="T0" fmla="*/ 0 w 123825"/>
              <a:gd name="T1" fmla="*/ 125285 h 125729"/>
              <a:gd name="T2" fmla="*/ 123698 w 123825"/>
              <a:gd name="T3" fmla="*/ 125285 h 125729"/>
              <a:gd name="T4" fmla="*/ 123698 w 123825"/>
              <a:gd name="T5" fmla="*/ 0 h 125729"/>
              <a:gd name="T6" fmla="*/ 0 w 123825"/>
              <a:gd name="T7" fmla="*/ 0 h 125729"/>
              <a:gd name="T8" fmla="*/ 0 w 123825"/>
              <a:gd name="T9" fmla="*/ 125285 h 1257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3825"/>
              <a:gd name="T16" fmla="*/ 0 h 125729"/>
              <a:gd name="T17" fmla="*/ 123825 w 123825"/>
              <a:gd name="T18" fmla="*/ 125729 h 1257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3825" h="125729">
                <a:moveTo>
                  <a:pt x="0" y="125285"/>
                </a:moveTo>
                <a:lnTo>
                  <a:pt x="123698" y="125285"/>
                </a:lnTo>
                <a:lnTo>
                  <a:pt x="123698" y="0"/>
                </a:lnTo>
                <a:lnTo>
                  <a:pt x="0" y="0"/>
                </a:lnTo>
                <a:lnTo>
                  <a:pt x="0" y="125285"/>
                </a:lnTo>
                <a:close/>
              </a:path>
            </a:pathLst>
          </a:custGeom>
          <a:solidFill>
            <a:srgbClr val="AECCAE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401" name="object 33"/>
          <p:cNvSpPr>
            <a:spLocks/>
          </p:cNvSpPr>
          <p:nvPr/>
        </p:nvSpPr>
        <p:spPr bwMode="auto">
          <a:xfrm>
            <a:off x="6413501" y="4622800"/>
            <a:ext cx="123825" cy="127000"/>
          </a:xfrm>
          <a:custGeom>
            <a:avLst/>
            <a:gdLst>
              <a:gd name="T0" fmla="*/ 0 w 123825"/>
              <a:gd name="T1" fmla="*/ 126492 h 127000"/>
              <a:gd name="T2" fmla="*/ 123698 w 123825"/>
              <a:gd name="T3" fmla="*/ 126492 h 127000"/>
              <a:gd name="T4" fmla="*/ 123698 w 123825"/>
              <a:gd name="T5" fmla="*/ 0 h 127000"/>
              <a:gd name="T6" fmla="*/ 0 w 123825"/>
              <a:gd name="T7" fmla="*/ 0 h 127000"/>
              <a:gd name="T8" fmla="*/ 0 w 123825"/>
              <a:gd name="T9" fmla="*/ 126492 h 127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3825"/>
              <a:gd name="T16" fmla="*/ 0 h 127000"/>
              <a:gd name="T17" fmla="*/ 123825 w 123825"/>
              <a:gd name="T18" fmla="*/ 127000 h 127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3825" h="127000">
                <a:moveTo>
                  <a:pt x="0" y="126492"/>
                </a:moveTo>
                <a:lnTo>
                  <a:pt x="123698" y="126492"/>
                </a:lnTo>
                <a:lnTo>
                  <a:pt x="123698" y="0"/>
                </a:lnTo>
                <a:lnTo>
                  <a:pt x="0" y="0"/>
                </a:lnTo>
                <a:lnTo>
                  <a:pt x="0" y="126492"/>
                </a:lnTo>
                <a:close/>
              </a:path>
            </a:pathLst>
          </a:custGeom>
          <a:solidFill>
            <a:srgbClr val="006EC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402" name="object 34"/>
          <p:cNvSpPr txBox="1">
            <a:spLocks noChangeArrowheads="1"/>
          </p:cNvSpPr>
          <p:nvPr/>
        </p:nvSpPr>
        <p:spPr bwMode="auto">
          <a:xfrm>
            <a:off x="6584952" y="3860800"/>
            <a:ext cx="2203450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7620" rIns="0" bIns="0">
            <a:spAutoFit/>
          </a:bodyPr>
          <a:lstStyle/>
          <a:p>
            <a:pPr marL="12700" fontAlgn="base">
              <a:lnSpc>
                <a:spcPct val="102000"/>
              </a:lnSpc>
              <a:spcBef>
                <a:spcPts val="63"/>
              </a:spcBef>
              <a:spcAft>
                <a:spcPct val="0"/>
              </a:spcAft>
            </a:pPr>
            <a:r>
              <a:rPr lang="ru-RU">
                <a:solidFill>
                  <a:srgbClr val="000000"/>
                </a:solidFill>
                <a:latin typeface="Constantia" pitchFamily="18" charset="0"/>
                <a:cs typeface="Arial" charset="0"/>
              </a:rPr>
              <a:t>Безвозмездные  поступления</a:t>
            </a:r>
          </a:p>
          <a:p>
            <a:pPr marL="12700" fontAlgn="base">
              <a:spcBef>
                <a:spcPts val="688"/>
              </a:spcBef>
              <a:spcAft>
                <a:spcPct val="0"/>
              </a:spcAft>
            </a:pPr>
            <a:r>
              <a:rPr lang="ru-RU">
                <a:solidFill>
                  <a:srgbClr val="000000"/>
                </a:solidFill>
                <a:latin typeface="Constantia" pitchFamily="18" charset="0"/>
                <a:cs typeface="Arial" charset="0"/>
              </a:rPr>
              <a:t>Собственные доходы</a:t>
            </a:r>
          </a:p>
        </p:txBody>
      </p:sp>
    </p:spTree>
    <p:extLst>
      <p:ext uri="{BB962C8B-B14F-4D97-AF65-F5344CB8AC3E}">
        <p14:creationId xmlns:p14="http://schemas.microsoft.com/office/powerpoint/2010/main" val="127558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97" name="Group 193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2059162026"/>
              </p:ext>
            </p:extLst>
          </p:nvPr>
        </p:nvGraphicFramePr>
        <p:xfrm>
          <a:off x="107508" y="260351"/>
          <a:ext cx="9001000" cy="5710327"/>
        </p:xfrm>
        <a:graphic>
          <a:graphicData uri="http://schemas.openxmlformats.org/drawingml/2006/table">
            <a:tbl>
              <a:tblPr/>
              <a:tblGrid>
                <a:gridCol w="2056259"/>
                <a:gridCol w="1595437"/>
                <a:gridCol w="1597025"/>
                <a:gridCol w="3752279"/>
              </a:tblGrid>
              <a:tr h="604838">
                <a:tc gridSpan="4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ОСНОВНЫЕ ПАРАМЕТРЫ ДОХОДНОЙ ЧАСТИ БЮДЖЕТА ПРАВДОВСКОГО СЕЛЬСКОГО ПОСЕЛЕНИЯ НА 2019 ГОД И ПЛАНОВЫЙ ПЕРИОД 2020 И 2021 ГОДОВ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9590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590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90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90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9162">
                <a:tc gridSpan="4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590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76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Наименование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доходов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11113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2019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2020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2021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825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НАЛОГОВЫЕ И НЕНАЛОГОВЫЕ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  <a:p>
                      <a:pPr marL="825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ДОХОДЫ, в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  <a:p>
                      <a:pPr marL="825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том числе: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</a:txBody>
                  <a:tcPr marL="0" marR="0" marT="889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795,4</a:t>
                      </a:r>
                    </a:p>
                  </a:txBody>
                  <a:tcPr marL="0" marR="0" marT="889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829,8</a:t>
                      </a:r>
                    </a:p>
                  </a:txBody>
                  <a:tcPr marL="0" marR="0" marT="889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864,6</a:t>
                      </a:r>
                    </a:p>
                  </a:txBody>
                  <a:tcPr marL="0" marR="0" marT="889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204788">
                <a:tc>
                  <a:txBody>
                    <a:bodyPr/>
                    <a:lstStyle/>
                    <a:p>
                      <a:pPr marL="825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Налог на доходы физических  лиц</a:t>
                      </a:r>
                    </a:p>
                  </a:txBody>
                  <a:tcPr marL="0" marR="0" marT="889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296,0</a:t>
                      </a:r>
                    </a:p>
                  </a:txBody>
                  <a:tcPr marL="0" marR="0" marT="889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312,0</a:t>
                      </a:r>
                    </a:p>
                  </a:txBody>
                  <a:tcPr marL="0" marR="0" marT="889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328,0</a:t>
                      </a:r>
                    </a:p>
                  </a:txBody>
                  <a:tcPr marL="0" marR="0" marT="889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825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Единый  сельскохозяйственный налог</a:t>
                      </a:r>
                    </a:p>
                  </a:txBody>
                  <a:tcPr marL="0" marR="0" marT="889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142,0</a:t>
                      </a:r>
                    </a:p>
                  </a:txBody>
                  <a:tcPr marL="0" marR="0" marT="889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145,0</a:t>
                      </a:r>
                    </a:p>
                  </a:txBody>
                  <a:tcPr marL="0" marR="0" marT="889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148,0</a:t>
                      </a:r>
                    </a:p>
                  </a:txBody>
                  <a:tcPr marL="0" marR="0" marT="889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825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Земельный налог   </a:t>
                      </a:r>
                    </a:p>
                  </a:txBody>
                  <a:tcPr marL="0" marR="0" marT="889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101,0</a:t>
                      </a:r>
                    </a:p>
                  </a:txBody>
                  <a:tcPr marL="0" marR="0" marT="889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103,0</a:t>
                      </a:r>
                    </a:p>
                  </a:txBody>
                  <a:tcPr marL="0" marR="0" marT="889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105,0</a:t>
                      </a:r>
                    </a:p>
                  </a:txBody>
                  <a:tcPr marL="0" marR="0" marT="889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marL="825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Государственная пошлина</a:t>
                      </a: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12,6</a:t>
                      </a: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12,6</a:t>
                      </a: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12,6</a:t>
                      </a: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455317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97" name="Group 193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3683705793"/>
              </p:ext>
            </p:extLst>
          </p:nvPr>
        </p:nvGraphicFramePr>
        <p:xfrm>
          <a:off x="107508" y="260351"/>
          <a:ext cx="9001000" cy="5987187"/>
        </p:xfrm>
        <a:graphic>
          <a:graphicData uri="http://schemas.openxmlformats.org/drawingml/2006/table">
            <a:tbl>
              <a:tblPr/>
              <a:tblGrid>
                <a:gridCol w="2056259"/>
                <a:gridCol w="1595437"/>
                <a:gridCol w="1597025"/>
                <a:gridCol w="3752279"/>
              </a:tblGrid>
              <a:tr h="604838">
                <a:tc gridSpan="4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ОСНОВНЫЕ ПАРАМЕТРЫ ДОХОДНОЙ ЧАСТИ БЮДЖЕТА ПРАВДОВСКОГО СЕЛЬСКОГО ПОСЕЛЕНИЯ НА 2019 ГОД И ПЛАНОВЫЙ ПЕРИОД 2020 И 2021 ГОДОВ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9590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590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90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90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9162">
                <a:tc gridSpan="4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590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76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Наименование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доходов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11113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2019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2020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2021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825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доходы от использования</a:t>
                      </a:r>
                    </a:p>
                    <a:p>
                      <a:pPr marL="825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имущества</a:t>
                      </a: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80,3</a:t>
                      </a: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87,2</a:t>
                      </a: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95,0</a:t>
                      </a: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 marL="825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Прочие неналоговые доходы</a:t>
                      </a: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163,5</a:t>
                      </a: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170,0</a:t>
                      </a: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176,0</a:t>
                      </a:r>
                    </a:p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825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БЕЗВОЗМЕЗДНЫЕ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  <a:p>
                      <a:pPr marL="825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ПОСТУПЛЕНИЯ, в том числе: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2836,408</a:t>
                      </a: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1628,296</a:t>
                      </a: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1479,181</a:t>
                      </a: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825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Субсидии бюджетам муниципальных образований</a:t>
                      </a: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147638">
                <a:tc>
                  <a:txBody>
                    <a:bodyPr/>
                    <a:lstStyle/>
                    <a:p>
                      <a:pPr marL="825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Дотация на сбалансирование</a:t>
                      </a: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338,027</a:t>
                      </a: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339,741</a:t>
                      </a: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397,996</a:t>
                      </a: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64659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97" name="Group 193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745913621"/>
              </p:ext>
            </p:extLst>
          </p:nvPr>
        </p:nvGraphicFramePr>
        <p:xfrm>
          <a:off x="107508" y="260351"/>
          <a:ext cx="9001000" cy="5757281"/>
        </p:xfrm>
        <a:graphic>
          <a:graphicData uri="http://schemas.openxmlformats.org/drawingml/2006/table">
            <a:tbl>
              <a:tblPr/>
              <a:tblGrid>
                <a:gridCol w="2056259"/>
                <a:gridCol w="1595437"/>
                <a:gridCol w="1597025"/>
                <a:gridCol w="3752279"/>
              </a:tblGrid>
              <a:tr h="604838">
                <a:tc gridSpan="4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ОСНОВНЫЕ ПАРАМЕТРЫ ДОХОДНОЙ ЧАСТИ БЮДЖЕТА ПРАВДОВСКОГО СЕЛЬСКОГО ПОСЕЛЕНИЯ НА 2019 ГОД И ПЛАНОВЫЙ ПЕРИОД  2020  И  2021  ГОДОВ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9590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9590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90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90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9162">
                <a:tc gridSpan="4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5906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76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Наименование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доходов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11113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2019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2020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ctr" defTabSz="914400" rtl="0" eaLnBrk="1" fontAlgn="base" latinLnBrk="0" hangingPunct="1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2021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282575">
                <a:tc>
                  <a:txBody>
                    <a:bodyPr/>
                    <a:lstStyle/>
                    <a:p>
                      <a:pPr marL="825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Дотации на выравнивание  бюджетной деятельности</a:t>
                      </a: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1191,034</a:t>
                      </a: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1192,473</a:t>
                      </a: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985,103</a:t>
                      </a:r>
                    </a:p>
                  </a:txBody>
                  <a:tcPr marL="0" marR="0" marT="9525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885154">
                <a:tc>
                  <a:txBody>
                    <a:bodyPr/>
                    <a:lstStyle/>
                    <a:p>
                      <a:pPr marL="825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Иные межбюджетные трансферты</a:t>
                      </a:r>
                    </a:p>
                  </a:txBody>
                  <a:tcPr marL="0" marR="0" marT="1016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1211,265</a:t>
                      </a:r>
                    </a:p>
                  </a:txBody>
                  <a:tcPr marL="0" marR="0" marT="1016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</a:txBody>
                  <a:tcPr marL="0" marR="0" marT="1016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</a:txBody>
                  <a:tcPr marL="0" marR="0" marT="1016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825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Субвенции местным</a:t>
                      </a:r>
                    </a:p>
                    <a:p>
                      <a:pPr marL="825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бюджетам на выполнение  передаваемых полномочий</a:t>
                      </a:r>
                    </a:p>
                  </a:txBody>
                  <a:tcPr marL="0" marR="0" marT="1016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96,082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0" marR="0" marT="1016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96,082</a:t>
                      </a:r>
                    </a:p>
                  </a:txBody>
                  <a:tcPr marL="0" marR="0" marT="1016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96,082</a:t>
                      </a:r>
                    </a:p>
                  </a:txBody>
                  <a:tcPr marL="0" marR="0" marT="1016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112713">
                <a:tc>
                  <a:txBody>
                    <a:bodyPr/>
                    <a:lstStyle/>
                    <a:p>
                      <a:pPr marL="8255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Lucida Sans Unicode" pitchFamily="34" charset="0"/>
                          <a:cs typeface="Arial" charset="0"/>
                        </a:rPr>
                        <a:t>Итого доходов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Lucida Sans Unicode" pitchFamily="34" charset="0"/>
                        <a:cs typeface="Arial" charset="0"/>
                      </a:endParaRPr>
                    </a:p>
                  </a:txBody>
                  <a:tcPr marL="0" marR="0" marT="1016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3631,808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0" marR="0" marT="1016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2458,096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marL="0" marR="0" marT="1016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5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2343,781</a:t>
                      </a:r>
                    </a:p>
                  </a:txBody>
                  <a:tcPr marL="0" marR="0" marT="10160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1729635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object 2"/>
          <p:cNvSpPr>
            <a:spLocks/>
          </p:cNvSpPr>
          <p:nvPr/>
        </p:nvSpPr>
        <p:spPr bwMode="auto">
          <a:xfrm>
            <a:off x="585788" y="5965837"/>
            <a:ext cx="4811712" cy="892175"/>
          </a:xfrm>
          <a:custGeom>
            <a:avLst/>
            <a:gdLst>
              <a:gd name="T0" fmla="*/ 0 w 4812030"/>
              <a:gd name="T1" fmla="*/ 0 h 892175"/>
              <a:gd name="T2" fmla="*/ 3550996 w 4812030"/>
              <a:gd name="T3" fmla="*/ 891702 h 892175"/>
              <a:gd name="T4" fmla="*/ 4811725 w 4812030"/>
              <a:gd name="T5" fmla="*/ 891702 h 892175"/>
              <a:gd name="T6" fmla="*/ 0 w 4812030"/>
              <a:gd name="T7" fmla="*/ 0 h 892175"/>
              <a:gd name="T8" fmla="*/ 0 60000 65536"/>
              <a:gd name="T9" fmla="*/ 0 60000 65536"/>
              <a:gd name="T10" fmla="*/ 0 60000 65536"/>
              <a:gd name="T11" fmla="*/ 0 60000 65536"/>
              <a:gd name="T12" fmla="*/ 0 w 4812030"/>
              <a:gd name="T13" fmla="*/ 0 h 892175"/>
              <a:gd name="T14" fmla="*/ 4812030 w 4812030"/>
              <a:gd name="T15" fmla="*/ 892175 h 89217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812030" h="892175">
                <a:moveTo>
                  <a:pt x="0" y="0"/>
                </a:moveTo>
                <a:lnTo>
                  <a:pt x="3550996" y="891702"/>
                </a:lnTo>
                <a:lnTo>
                  <a:pt x="4811725" y="891702"/>
                </a:lnTo>
                <a:lnTo>
                  <a:pt x="0" y="0"/>
                </a:lnTo>
                <a:close/>
              </a:path>
            </a:pathLst>
          </a:custGeom>
          <a:solidFill>
            <a:srgbClr val="B3C9B5">
              <a:alpha val="39999"/>
            </a:srgbClr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6386" name="object 3"/>
          <p:cNvSpPr>
            <a:spLocks/>
          </p:cNvSpPr>
          <p:nvPr/>
        </p:nvSpPr>
        <p:spPr bwMode="auto">
          <a:xfrm>
            <a:off x="500063" y="5945200"/>
            <a:ext cx="85725" cy="22225"/>
          </a:xfrm>
          <a:custGeom>
            <a:avLst/>
            <a:gdLst>
              <a:gd name="T0" fmla="*/ 660 w 85725"/>
              <a:gd name="T1" fmla="*/ 0 h 21589"/>
              <a:gd name="T2" fmla="*/ 0 w 85725"/>
              <a:gd name="T3" fmla="*/ 5473 h 21589"/>
              <a:gd name="T4" fmla="*/ 85712 w 85725"/>
              <a:gd name="T5" fmla="*/ 21361 h 21589"/>
              <a:gd name="T6" fmla="*/ 660 w 85725"/>
              <a:gd name="T7" fmla="*/ 0 h 21589"/>
              <a:gd name="T8" fmla="*/ 0 60000 65536"/>
              <a:gd name="T9" fmla="*/ 0 60000 65536"/>
              <a:gd name="T10" fmla="*/ 0 60000 65536"/>
              <a:gd name="T11" fmla="*/ 0 60000 65536"/>
              <a:gd name="T12" fmla="*/ 0 w 85725"/>
              <a:gd name="T13" fmla="*/ 0 h 21589"/>
              <a:gd name="T14" fmla="*/ 85725 w 85725"/>
              <a:gd name="T15" fmla="*/ 21589 h 2158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725" h="21589">
                <a:moveTo>
                  <a:pt x="660" y="0"/>
                </a:moveTo>
                <a:lnTo>
                  <a:pt x="0" y="5473"/>
                </a:lnTo>
                <a:lnTo>
                  <a:pt x="85712" y="21361"/>
                </a:lnTo>
                <a:lnTo>
                  <a:pt x="660" y="0"/>
                </a:lnTo>
                <a:close/>
              </a:path>
            </a:pathLst>
          </a:custGeom>
          <a:solidFill>
            <a:srgbClr val="B3C9B5">
              <a:alpha val="39999"/>
            </a:srgbClr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6387" name="object 4"/>
          <p:cNvSpPr>
            <a:spLocks/>
          </p:cNvSpPr>
          <p:nvPr/>
        </p:nvSpPr>
        <p:spPr bwMode="auto">
          <a:xfrm>
            <a:off x="485775" y="5938838"/>
            <a:ext cx="3651250" cy="919162"/>
          </a:xfrm>
          <a:custGeom>
            <a:avLst/>
            <a:gdLst>
              <a:gd name="T0" fmla="*/ 0 w 3651885"/>
              <a:gd name="T1" fmla="*/ 0 h 919479"/>
              <a:gd name="T2" fmla="*/ 7924 w 3651885"/>
              <a:gd name="T3" fmla="*/ 6350 h 919479"/>
              <a:gd name="T4" fmla="*/ 2868929 w 3651885"/>
              <a:gd name="T5" fmla="*/ 918982 h 919479"/>
              <a:gd name="T6" fmla="*/ 3651885 w 3651885"/>
              <a:gd name="T7" fmla="*/ 918982 h 919479"/>
              <a:gd name="T8" fmla="*/ 0 w 3651885"/>
              <a:gd name="T9" fmla="*/ 0 h 9194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51885"/>
              <a:gd name="T16" fmla="*/ 0 h 919479"/>
              <a:gd name="T17" fmla="*/ 3651885 w 3651885"/>
              <a:gd name="T18" fmla="*/ 919479 h 9194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51885" h="919479">
                <a:moveTo>
                  <a:pt x="0" y="0"/>
                </a:moveTo>
                <a:lnTo>
                  <a:pt x="7924" y="6350"/>
                </a:lnTo>
                <a:lnTo>
                  <a:pt x="2868929" y="918982"/>
                </a:lnTo>
                <a:lnTo>
                  <a:pt x="3651885" y="91898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6396" name="object 13"/>
          <p:cNvSpPr>
            <a:spLocks/>
          </p:cNvSpPr>
          <p:nvPr/>
        </p:nvSpPr>
        <p:spPr bwMode="auto">
          <a:xfrm>
            <a:off x="395288" y="3716338"/>
            <a:ext cx="2411412" cy="2781300"/>
          </a:xfrm>
          <a:custGeom>
            <a:avLst/>
            <a:gdLst>
              <a:gd name="T0" fmla="*/ 1802892 w 2411730"/>
              <a:gd name="T1" fmla="*/ 0 h 2781300"/>
              <a:gd name="T2" fmla="*/ 1412620 w 2411730"/>
              <a:gd name="T3" fmla="*/ 63500 h 2781300"/>
              <a:gd name="T4" fmla="*/ 1140079 w 2411730"/>
              <a:gd name="T5" fmla="*/ 127000 h 2781300"/>
              <a:gd name="T6" fmla="*/ 969899 w 2411730"/>
              <a:gd name="T7" fmla="*/ 190500 h 2781300"/>
              <a:gd name="T8" fmla="*/ 809790 w 2411730"/>
              <a:gd name="T9" fmla="*/ 266700 h 2781300"/>
              <a:gd name="T10" fmla="*/ 661111 w 2411730"/>
              <a:gd name="T11" fmla="*/ 355600 h 2781300"/>
              <a:gd name="T12" fmla="*/ 524789 w 2411730"/>
              <a:gd name="T13" fmla="*/ 444500 h 2781300"/>
              <a:gd name="T14" fmla="*/ 401688 w 2411730"/>
              <a:gd name="T15" fmla="*/ 558800 h 2781300"/>
              <a:gd name="T16" fmla="*/ 293052 w 2411730"/>
              <a:gd name="T17" fmla="*/ 660400 h 2781300"/>
              <a:gd name="T18" fmla="*/ 199720 w 2411730"/>
              <a:gd name="T19" fmla="*/ 787400 h 2781300"/>
              <a:gd name="T20" fmla="*/ 122986 w 2411730"/>
              <a:gd name="T21" fmla="*/ 914400 h 2781300"/>
              <a:gd name="T22" fmla="*/ 63792 w 2411730"/>
              <a:gd name="T23" fmla="*/ 1041400 h 2781300"/>
              <a:gd name="T24" fmla="*/ 23291 w 2411730"/>
              <a:gd name="T25" fmla="*/ 1181100 h 2781300"/>
              <a:gd name="T26" fmla="*/ 2565 w 2411730"/>
              <a:gd name="T27" fmla="*/ 1320800 h 2781300"/>
              <a:gd name="T28" fmla="*/ 2717 w 2411730"/>
              <a:gd name="T29" fmla="*/ 1460500 h 2781300"/>
              <a:gd name="T30" fmla="*/ 23698 w 2411730"/>
              <a:gd name="T31" fmla="*/ 1612900 h 2781300"/>
              <a:gd name="T32" fmla="*/ 91833 w 2411730"/>
              <a:gd name="T33" fmla="*/ 1816100 h 2781300"/>
              <a:gd name="T34" fmla="*/ 160096 w 2411730"/>
              <a:gd name="T35" fmla="*/ 1943100 h 2781300"/>
              <a:gd name="T36" fmla="*/ 245338 w 2411730"/>
              <a:gd name="T37" fmla="*/ 2057400 h 2781300"/>
              <a:gd name="T38" fmla="*/ 346532 w 2411730"/>
              <a:gd name="T39" fmla="*/ 2171700 h 2781300"/>
              <a:gd name="T40" fmla="*/ 462495 w 2411730"/>
              <a:gd name="T41" fmla="*/ 2286000 h 2781300"/>
              <a:gd name="T42" fmla="*/ 592340 w 2411730"/>
              <a:gd name="T43" fmla="*/ 2387600 h 2781300"/>
              <a:gd name="T44" fmla="*/ 735025 w 2411730"/>
              <a:gd name="T45" fmla="*/ 2476500 h 2781300"/>
              <a:gd name="T46" fmla="*/ 889419 w 2411730"/>
              <a:gd name="T47" fmla="*/ 2552700 h 2781300"/>
              <a:gd name="T48" fmla="*/ 1054608 w 2411730"/>
              <a:gd name="T49" fmla="*/ 2616200 h 2781300"/>
              <a:gd name="T50" fmla="*/ 1229741 w 2411730"/>
              <a:gd name="T51" fmla="*/ 2679700 h 2781300"/>
              <a:gd name="T52" fmla="*/ 1803781 w 2411730"/>
              <a:gd name="T53" fmla="*/ 2781300 h 2781300"/>
              <a:gd name="T54" fmla="*/ 2411222 w 2411730"/>
              <a:gd name="T55" fmla="*/ 2755900 h 2781300"/>
              <a:gd name="T56" fmla="*/ 1805558 w 2411730"/>
              <a:gd name="T57" fmla="*/ 2743200 h 2781300"/>
              <a:gd name="T58" fmla="*/ 1513713 w 2411730"/>
              <a:gd name="T59" fmla="*/ 2717800 h 2781300"/>
              <a:gd name="T60" fmla="*/ 1065657 w 2411730"/>
              <a:gd name="T61" fmla="*/ 2590800 h 2781300"/>
              <a:gd name="T62" fmla="*/ 902843 w 2411730"/>
              <a:gd name="T63" fmla="*/ 2527300 h 2781300"/>
              <a:gd name="T64" fmla="*/ 750760 w 2411730"/>
              <a:gd name="T65" fmla="*/ 2438400 h 2781300"/>
              <a:gd name="T66" fmla="*/ 610476 w 2411730"/>
              <a:gd name="T67" fmla="*/ 2349500 h 2781300"/>
              <a:gd name="T68" fmla="*/ 483057 w 2411730"/>
              <a:gd name="T69" fmla="*/ 2260600 h 2781300"/>
              <a:gd name="T70" fmla="*/ 369544 w 2411730"/>
              <a:gd name="T71" fmla="*/ 2159000 h 2781300"/>
              <a:gd name="T72" fmla="*/ 270687 w 2411730"/>
              <a:gd name="T73" fmla="*/ 2044700 h 2781300"/>
              <a:gd name="T74" fmla="*/ 187718 w 2411730"/>
              <a:gd name="T75" fmla="*/ 1917700 h 2781300"/>
              <a:gd name="T76" fmla="*/ 121475 w 2411730"/>
              <a:gd name="T77" fmla="*/ 1790700 h 2781300"/>
              <a:gd name="T78" fmla="*/ 72885 w 2411730"/>
              <a:gd name="T79" fmla="*/ 1663700 h 2781300"/>
              <a:gd name="T80" fmla="*/ 43078 w 2411730"/>
              <a:gd name="T81" fmla="*/ 1536700 h 2781300"/>
              <a:gd name="T82" fmla="*/ 32969 w 2411730"/>
              <a:gd name="T83" fmla="*/ 1397000 h 2781300"/>
              <a:gd name="T84" fmla="*/ 43129 w 2411730"/>
              <a:gd name="T85" fmla="*/ 1257300 h 2781300"/>
              <a:gd name="T86" fmla="*/ 72999 w 2411730"/>
              <a:gd name="T87" fmla="*/ 1117600 h 2781300"/>
              <a:gd name="T88" fmla="*/ 121627 w 2411730"/>
              <a:gd name="T89" fmla="*/ 990600 h 2781300"/>
              <a:gd name="T90" fmla="*/ 187896 w 2411730"/>
              <a:gd name="T91" fmla="*/ 863600 h 2781300"/>
              <a:gd name="T92" fmla="*/ 270878 w 2411730"/>
              <a:gd name="T93" fmla="*/ 749300 h 2781300"/>
              <a:gd name="T94" fmla="*/ 369735 w 2411730"/>
              <a:gd name="T95" fmla="*/ 635000 h 2781300"/>
              <a:gd name="T96" fmla="*/ 483260 w 2411730"/>
              <a:gd name="T97" fmla="*/ 520700 h 2781300"/>
              <a:gd name="T98" fmla="*/ 610679 w 2411730"/>
              <a:gd name="T99" fmla="*/ 431800 h 2781300"/>
              <a:gd name="T100" fmla="*/ 750963 w 2411730"/>
              <a:gd name="T101" fmla="*/ 342900 h 2781300"/>
              <a:gd name="T102" fmla="*/ 902969 w 2411730"/>
              <a:gd name="T103" fmla="*/ 266700 h 2781300"/>
              <a:gd name="T104" fmla="*/ 1065911 w 2411730"/>
              <a:gd name="T105" fmla="*/ 190500 h 2781300"/>
              <a:gd name="T106" fmla="*/ 1420241 w 2411730"/>
              <a:gd name="T107" fmla="*/ 88900 h 2781300"/>
              <a:gd name="T108" fmla="*/ 1609598 w 2411730"/>
              <a:gd name="T109" fmla="*/ 50800 h 2781300"/>
              <a:gd name="T110" fmla="*/ 1906143 w 2411730"/>
              <a:gd name="T111" fmla="*/ 25400 h 2781300"/>
              <a:gd name="T112" fmla="*/ 2211705 w 2411730"/>
              <a:gd name="T113" fmla="*/ 0 h 27813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11730"/>
              <a:gd name="T172" fmla="*/ 0 h 2781300"/>
              <a:gd name="T173" fmla="*/ 2411730 w 2411730"/>
              <a:gd name="T174" fmla="*/ 2781300 h 278130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11730" h="2781300">
                <a:moveTo>
                  <a:pt x="2211705" y="0"/>
                </a:moveTo>
                <a:lnTo>
                  <a:pt x="1802892" y="0"/>
                </a:lnTo>
                <a:lnTo>
                  <a:pt x="1507489" y="38100"/>
                </a:lnTo>
                <a:lnTo>
                  <a:pt x="1412620" y="63500"/>
                </a:lnTo>
                <a:lnTo>
                  <a:pt x="1319657" y="76200"/>
                </a:lnTo>
                <a:lnTo>
                  <a:pt x="1140079" y="127000"/>
                </a:lnTo>
                <a:lnTo>
                  <a:pt x="1053719" y="165100"/>
                </a:lnTo>
                <a:lnTo>
                  <a:pt x="969899" y="190500"/>
                </a:lnTo>
                <a:lnTo>
                  <a:pt x="888403" y="228600"/>
                </a:lnTo>
                <a:lnTo>
                  <a:pt x="809790" y="266700"/>
                </a:lnTo>
                <a:lnTo>
                  <a:pt x="734009" y="317500"/>
                </a:lnTo>
                <a:lnTo>
                  <a:pt x="661111" y="355600"/>
                </a:lnTo>
                <a:lnTo>
                  <a:pt x="591312" y="406400"/>
                </a:lnTo>
                <a:lnTo>
                  <a:pt x="524789" y="444500"/>
                </a:lnTo>
                <a:lnTo>
                  <a:pt x="461454" y="495300"/>
                </a:lnTo>
                <a:lnTo>
                  <a:pt x="401688" y="558800"/>
                </a:lnTo>
                <a:lnTo>
                  <a:pt x="345554" y="609600"/>
                </a:lnTo>
                <a:lnTo>
                  <a:pt x="293052" y="660400"/>
                </a:lnTo>
                <a:lnTo>
                  <a:pt x="244360" y="723900"/>
                </a:lnTo>
                <a:lnTo>
                  <a:pt x="199720" y="787400"/>
                </a:lnTo>
                <a:lnTo>
                  <a:pt x="159232" y="850900"/>
                </a:lnTo>
                <a:lnTo>
                  <a:pt x="122986" y="914400"/>
                </a:lnTo>
                <a:lnTo>
                  <a:pt x="91097" y="977900"/>
                </a:lnTo>
                <a:lnTo>
                  <a:pt x="63792" y="1041400"/>
                </a:lnTo>
                <a:lnTo>
                  <a:pt x="41033" y="1104900"/>
                </a:lnTo>
                <a:lnTo>
                  <a:pt x="23291" y="1181100"/>
                </a:lnTo>
                <a:lnTo>
                  <a:pt x="10337" y="1244600"/>
                </a:lnTo>
                <a:lnTo>
                  <a:pt x="2565" y="1320800"/>
                </a:lnTo>
                <a:lnTo>
                  <a:pt x="0" y="1397000"/>
                </a:lnTo>
                <a:lnTo>
                  <a:pt x="2717" y="1460500"/>
                </a:lnTo>
                <a:lnTo>
                  <a:pt x="10629" y="1536700"/>
                </a:lnTo>
                <a:lnTo>
                  <a:pt x="23698" y="1612900"/>
                </a:lnTo>
                <a:lnTo>
                  <a:pt x="41592" y="1676400"/>
                </a:lnTo>
                <a:lnTo>
                  <a:pt x="91833" y="1816100"/>
                </a:lnTo>
                <a:lnTo>
                  <a:pt x="123799" y="1879600"/>
                </a:lnTo>
                <a:lnTo>
                  <a:pt x="160096" y="1943100"/>
                </a:lnTo>
                <a:lnTo>
                  <a:pt x="200634" y="2006600"/>
                </a:lnTo>
                <a:lnTo>
                  <a:pt x="245338" y="2057400"/>
                </a:lnTo>
                <a:lnTo>
                  <a:pt x="294017" y="2120900"/>
                </a:lnTo>
                <a:lnTo>
                  <a:pt x="346532" y="2171700"/>
                </a:lnTo>
                <a:lnTo>
                  <a:pt x="402691" y="2235200"/>
                </a:lnTo>
                <a:lnTo>
                  <a:pt x="462495" y="2286000"/>
                </a:lnTo>
                <a:lnTo>
                  <a:pt x="525780" y="2336800"/>
                </a:lnTo>
                <a:lnTo>
                  <a:pt x="592340" y="2387600"/>
                </a:lnTo>
                <a:lnTo>
                  <a:pt x="662101" y="2425700"/>
                </a:lnTo>
                <a:lnTo>
                  <a:pt x="735025" y="2476500"/>
                </a:lnTo>
                <a:lnTo>
                  <a:pt x="810768" y="2514600"/>
                </a:lnTo>
                <a:lnTo>
                  <a:pt x="889419" y="2552700"/>
                </a:lnTo>
                <a:lnTo>
                  <a:pt x="970788" y="2590800"/>
                </a:lnTo>
                <a:lnTo>
                  <a:pt x="1054608" y="2616200"/>
                </a:lnTo>
                <a:lnTo>
                  <a:pt x="1141095" y="2654300"/>
                </a:lnTo>
                <a:lnTo>
                  <a:pt x="1229741" y="2679700"/>
                </a:lnTo>
                <a:lnTo>
                  <a:pt x="1413637" y="2730500"/>
                </a:lnTo>
                <a:lnTo>
                  <a:pt x="1803781" y="2781300"/>
                </a:lnTo>
                <a:lnTo>
                  <a:pt x="2212721" y="2781300"/>
                </a:lnTo>
                <a:lnTo>
                  <a:pt x="2411222" y="2755900"/>
                </a:lnTo>
                <a:lnTo>
                  <a:pt x="1906016" y="2755900"/>
                </a:lnTo>
                <a:lnTo>
                  <a:pt x="1805558" y="2743200"/>
                </a:lnTo>
                <a:lnTo>
                  <a:pt x="1706752" y="2743200"/>
                </a:lnTo>
                <a:lnTo>
                  <a:pt x="1513713" y="2717800"/>
                </a:lnTo>
                <a:lnTo>
                  <a:pt x="1238504" y="2641600"/>
                </a:lnTo>
                <a:lnTo>
                  <a:pt x="1065657" y="2590800"/>
                </a:lnTo>
                <a:lnTo>
                  <a:pt x="982980" y="2552700"/>
                </a:lnTo>
                <a:lnTo>
                  <a:pt x="902843" y="2527300"/>
                </a:lnTo>
                <a:lnTo>
                  <a:pt x="825334" y="2489200"/>
                </a:lnTo>
                <a:lnTo>
                  <a:pt x="750760" y="2438400"/>
                </a:lnTo>
                <a:lnTo>
                  <a:pt x="679043" y="2400300"/>
                </a:lnTo>
                <a:lnTo>
                  <a:pt x="610476" y="2349500"/>
                </a:lnTo>
                <a:lnTo>
                  <a:pt x="545147" y="2311400"/>
                </a:lnTo>
                <a:lnTo>
                  <a:pt x="483057" y="2260600"/>
                </a:lnTo>
                <a:lnTo>
                  <a:pt x="424497" y="2209800"/>
                </a:lnTo>
                <a:lnTo>
                  <a:pt x="369544" y="2159000"/>
                </a:lnTo>
                <a:lnTo>
                  <a:pt x="318211" y="2095500"/>
                </a:lnTo>
                <a:lnTo>
                  <a:pt x="270687" y="2044700"/>
                </a:lnTo>
                <a:lnTo>
                  <a:pt x="227164" y="1981200"/>
                </a:lnTo>
                <a:lnTo>
                  <a:pt x="187718" y="1917700"/>
                </a:lnTo>
                <a:lnTo>
                  <a:pt x="152463" y="1854200"/>
                </a:lnTo>
                <a:lnTo>
                  <a:pt x="121475" y="1790700"/>
                </a:lnTo>
                <a:lnTo>
                  <a:pt x="94957" y="1727200"/>
                </a:lnTo>
                <a:lnTo>
                  <a:pt x="72885" y="1663700"/>
                </a:lnTo>
                <a:lnTo>
                  <a:pt x="55664" y="1600200"/>
                </a:lnTo>
                <a:lnTo>
                  <a:pt x="43078" y="1536700"/>
                </a:lnTo>
                <a:lnTo>
                  <a:pt x="35509" y="1460500"/>
                </a:lnTo>
                <a:lnTo>
                  <a:pt x="32969" y="1397000"/>
                </a:lnTo>
                <a:lnTo>
                  <a:pt x="35547" y="1320800"/>
                </a:lnTo>
                <a:lnTo>
                  <a:pt x="43129" y="1257300"/>
                </a:lnTo>
                <a:lnTo>
                  <a:pt x="55740" y="1181100"/>
                </a:lnTo>
                <a:lnTo>
                  <a:pt x="72999" y="1117600"/>
                </a:lnTo>
                <a:lnTo>
                  <a:pt x="95084" y="1054100"/>
                </a:lnTo>
                <a:lnTo>
                  <a:pt x="121627" y="990600"/>
                </a:lnTo>
                <a:lnTo>
                  <a:pt x="152615" y="927100"/>
                </a:lnTo>
                <a:lnTo>
                  <a:pt x="187896" y="863600"/>
                </a:lnTo>
                <a:lnTo>
                  <a:pt x="227342" y="800100"/>
                </a:lnTo>
                <a:lnTo>
                  <a:pt x="270878" y="749300"/>
                </a:lnTo>
                <a:lnTo>
                  <a:pt x="318401" y="685800"/>
                </a:lnTo>
                <a:lnTo>
                  <a:pt x="369735" y="635000"/>
                </a:lnTo>
                <a:lnTo>
                  <a:pt x="424688" y="571500"/>
                </a:lnTo>
                <a:lnTo>
                  <a:pt x="483260" y="520700"/>
                </a:lnTo>
                <a:lnTo>
                  <a:pt x="545350" y="482600"/>
                </a:lnTo>
                <a:lnTo>
                  <a:pt x="610679" y="431800"/>
                </a:lnTo>
                <a:lnTo>
                  <a:pt x="679246" y="381000"/>
                </a:lnTo>
                <a:lnTo>
                  <a:pt x="750963" y="342900"/>
                </a:lnTo>
                <a:lnTo>
                  <a:pt x="825538" y="304800"/>
                </a:lnTo>
                <a:lnTo>
                  <a:pt x="902969" y="266700"/>
                </a:lnTo>
                <a:lnTo>
                  <a:pt x="983234" y="228600"/>
                </a:lnTo>
                <a:lnTo>
                  <a:pt x="1065911" y="190500"/>
                </a:lnTo>
                <a:lnTo>
                  <a:pt x="1238631" y="139700"/>
                </a:lnTo>
                <a:lnTo>
                  <a:pt x="1420241" y="88900"/>
                </a:lnTo>
                <a:lnTo>
                  <a:pt x="1513967" y="76200"/>
                </a:lnTo>
                <a:lnTo>
                  <a:pt x="1609598" y="50800"/>
                </a:lnTo>
                <a:lnTo>
                  <a:pt x="1706880" y="50800"/>
                </a:lnTo>
                <a:lnTo>
                  <a:pt x="1906143" y="25400"/>
                </a:lnTo>
                <a:lnTo>
                  <a:pt x="2410206" y="25400"/>
                </a:lnTo>
                <a:lnTo>
                  <a:pt x="221170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6397" name="object 14"/>
          <p:cNvSpPr>
            <a:spLocks/>
          </p:cNvSpPr>
          <p:nvPr/>
        </p:nvSpPr>
        <p:spPr bwMode="auto">
          <a:xfrm>
            <a:off x="2478089" y="3724275"/>
            <a:ext cx="1906587" cy="2730500"/>
          </a:xfrm>
          <a:custGeom>
            <a:avLst/>
            <a:gdLst>
              <a:gd name="T0" fmla="*/ 254 w 1906270"/>
              <a:gd name="T1" fmla="*/ 0 h 2730500"/>
              <a:gd name="T2" fmla="*/ 296799 w 1906270"/>
              <a:gd name="T3" fmla="*/ 25400 h 2730500"/>
              <a:gd name="T4" fmla="*/ 486156 w 1906270"/>
              <a:gd name="T5" fmla="*/ 63500 h 2730500"/>
              <a:gd name="T6" fmla="*/ 840485 w 1906270"/>
              <a:gd name="T7" fmla="*/ 165100 h 2730500"/>
              <a:gd name="T8" fmla="*/ 1003427 w 1906270"/>
              <a:gd name="T9" fmla="*/ 241300 h 2730500"/>
              <a:gd name="T10" fmla="*/ 1155445 w 1906270"/>
              <a:gd name="T11" fmla="*/ 317500 h 2730500"/>
              <a:gd name="T12" fmla="*/ 1295654 w 1906270"/>
              <a:gd name="T13" fmla="*/ 406400 h 2730500"/>
              <a:gd name="T14" fmla="*/ 1423161 w 1906270"/>
              <a:gd name="T15" fmla="*/ 495300 h 2730500"/>
              <a:gd name="T16" fmla="*/ 1536572 w 1906270"/>
              <a:gd name="T17" fmla="*/ 609600 h 2730500"/>
              <a:gd name="T18" fmla="*/ 1635506 w 1906270"/>
              <a:gd name="T19" fmla="*/ 723900 h 2730500"/>
              <a:gd name="T20" fmla="*/ 1718436 w 1906270"/>
              <a:gd name="T21" fmla="*/ 838200 h 2730500"/>
              <a:gd name="T22" fmla="*/ 1784731 w 1906270"/>
              <a:gd name="T23" fmla="*/ 965200 h 2730500"/>
              <a:gd name="T24" fmla="*/ 1833245 w 1906270"/>
              <a:gd name="T25" fmla="*/ 1092200 h 2730500"/>
              <a:gd name="T26" fmla="*/ 1863090 w 1906270"/>
              <a:gd name="T27" fmla="*/ 1231900 h 2730500"/>
              <a:gd name="T28" fmla="*/ 1873122 w 1906270"/>
              <a:gd name="T29" fmla="*/ 1371600 h 2730500"/>
              <a:gd name="T30" fmla="*/ 1862962 w 1906270"/>
              <a:gd name="T31" fmla="*/ 1511300 h 2730500"/>
              <a:gd name="T32" fmla="*/ 1833118 w 1906270"/>
              <a:gd name="T33" fmla="*/ 1638300 h 2730500"/>
              <a:gd name="T34" fmla="*/ 1784477 w 1906270"/>
              <a:gd name="T35" fmla="*/ 1765300 h 2730500"/>
              <a:gd name="T36" fmla="*/ 1718309 w 1906270"/>
              <a:gd name="T37" fmla="*/ 1892300 h 2730500"/>
              <a:gd name="T38" fmla="*/ 1635252 w 1906270"/>
              <a:gd name="T39" fmla="*/ 2019300 h 2730500"/>
              <a:gd name="T40" fmla="*/ 1536445 w 1906270"/>
              <a:gd name="T41" fmla="*/ 2133600 h 2730500"/>
              <a:gd name="T42" fmla="*/ 1422908 w 1906270"/>
              <a:gd name="T43" fmla="*/ 2235200 h 2730500"/>
              <a:gd name="T44" fmla="*/ 1295527 w 1906270"/>
              <a:gd name="T45" fmla="*/ 2324100 h 2730500"/>
              <a:gd name="T46" fmla="*/ 1155192 w 1906270"/>
              <a:gd name="T47" fmla="*/ 2413000 h 2730500"/>
              <a:gd name="T48" fmla="*/ 1003172 w 1906270"/>
              <a:gd name="T49" fmla="*/ 2501900 h 2730500"/>
              <a:gd name="T50" fmla="*/ 840358 w 1906270"/>
              <a:gd name="T51" fmla="*/ 2565400 h 2730500"/>
              <a:gd name="T52" fmla="*/ 392302 w 1906270"/>
              <a:gd name="T53" fmla="*/ 2692400 h 2730500"/>
              <a:gd name="T54" fmla="*/ 100456 w 1906270"/>
              <a:gd name="T55" fmla="*/ 2717800 h 2730500"/>
              <a:gd name="T56" fmla="*/ 301879 w 1906270"/>
              <a:gd name="T57" fmla="*/ 2730500 h 2730500"/>
              <a:gd name="T58" fmla="*/ 677418 w 1906270"/>
              <a:gd name="T59" fmla="*/ 2654300 h 2730500"/>
              <a:gd name="T60" fmla="*/ 852551 w 1906270"/>
              <a:gd name="T61" fmla="*/ 2590800 h 2730500"/>
              <a:gd name="T62" fmla="*/ 1017778 w 1906270"/>
              <a:gd name="T63" fmla="*/ 2527300 h 2730500"/>
              <a:gd name="T64" fmla="*/ 1172083 w 1906270"/>
              <a:gd name="T65" fmla="*/ 2451100 h 2730500"/>
              <a:gd name="T66" fmla="*/ 1314831 w 1906270"/>
              <a:gd name="T67" fmla="*/ 2362200 h 2730500"/>
              <a:gd name="T68" fmla="*/ 1444752 w 1906270"/>
              <a:gd name="T69" fmla="*/ 2260600 h 2730500"/>
              <a:gd name="T70" fmla="*/ 1560576 w 1906270"/>
              <a:gd name="T71" fmla="*/ 2146300 h 2730500"/>
              <a:gd name="T72" fmla="*/ 1661795 w 1906270"/>
              <a:gd name="T73" fmla="*/ 2032000 h 2730500"/>
              <a:gd name="T74" fmla="*/ 1746884 w 1906270"/>
              <a:gd name="T75" fmla="*/ 1917700 h 2730500"/>
              <a:gd name="T76" fmla="*/ 1815083 w 1906270"/>
              <a:gd name="T77" fmla="*/ 1778000 h 2730500"/>
              <a:gd name="T78" fmla="*/ 1865121 w 1906270"/>
              <a:gd name="T79" fmla="*/ 1651000 h 2730500"/>
              <a:gd name="T80" fmla="*/ 1895856 w 1906270"/>
              <a:gd name="T81" fmla="*/ 1511300 h 2730500"/>
              <a:gd name="T82" fmla="*/ 1906143 w 1906270"/>
              <a:gd name="T83" fmla="*/ 1371600 h 2730500"/>
              <a:gd name="T84" fmla="*/ 1895474 w 1906270"/>
              <a:gd name="T85" fmla="*/ 1219200 h 2730500"/>
              <a:gd name="T86" fmla="*/ 1864614 w 1906270"/>
              <a:gd name="T87" fmla="*/ 1079500 h 2730500"/>
              <a:gd name="T88" fmla="*/ 1814321 w 1906270"/>
              <a:gd name="T89" fmla="*/ 952500 h 2730500"/>
              <a:gd name="T90" fmla="*/ 1745995 w 1906270"/>
              <a:gd name="T91" fmla="*/ 812800 h 2730500"/>
              <a:gd name="T92" fmla="*/ 1660779 w 1906270"/>
              <a:gd name="T93" fmla="*/ 698500 h 2730500"/>
              <a:gd name="T94" fmla="*/ 1559559 w 1906270"/>
              <a:gd name="T95" fmla="*/ 584200 h 2730500"/>
              <a:gd name="T96" fmla="*/ 1443608 w 1906270"/>
              <a:gd name="T97" fmla="*/ 469900 h 2730500"/>
              <a:gd name="T98" fmla="*/ 1313815 w 1906270"/>
              <a:gd name="T99" fmla="*/ 381000 h 2730500"/>
              <a:gd name="T100" fmla="*/ 1171194 w 1906270"/>
              <a:gd name="T101" fmla="*/ 292100 h 2730500"/>
              <a:gd name="T102" fmla="*/ 1016761 w 1906270"/>
              <a:gd name="T103" fmla="*/ 203200 h 2730500"/>
              <a:gd name="T104" fmla="*/ 851534 w 1906270"/>
              <a:gd name="T105" fmla="*/ 139700 h 2730500"/>
              <a:gd name="T106" fmla="*/ 585596 w 1906270"/>
              <a:gd name="T107" fmla="*/ 50800 h 2730500"/>
              <a:gd name="T108" fmla="*/ 397637 w 1906270"/>
              <a:gd name="T109" fmla="*/ 12700 h 27305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906270"/>
              <a:gd name="T166" fmla="*/ 0 h 2730500"/>
              <a:gd name="T167" fmla="*/ 1906270 w 1906270"/>
              <a:gd name="T168" fmla="*/ 2730500 h 273050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906270" h="2730500">
                <a:moveTo>
                  <a:pt x="300863" y="0"/>
                </a:moveTo>
                <a:lnTo>
                  <a:pt x="254" y="0"/>
                </a:lnTo>
                <a:lnTo>
                  <a:pt x="199517" y="25400"/>
                </a:lnTo>
                <a:lnTo>
                  <a:pt x="296799" y="25400"/>
                </a:lnTo>
                <a:lnTo>
                  <a:pt x="392430" y="50800"/>
                </a:lnTo>
                <a:lnTo>
                  <a:pt x="486156" y="63500"/>
                </a:lnTo>
                <a:lnTo>
                  <a:pt x="667765" y="114300"/>
                </a:lnTo>
                <a:lnTo>
                  <a:pt x="840485" y="165100"/>
                </a:lnTo>
                <a:lnTo>
                  <a:pt x="923162" y="203200"/>
                </a:lnTo>
                <a:lnTo>
                  <a:pt x="1003427" y="241300"/>
                </a:lnTo>
                <a:lnTo>
                  <a:pt x="1080770" y="279400"/>
                </a:lnTo>
                <a:lnTo>
                  <a:pt x="1155445" y="317500"/>
                </a:lnTo>
                <a:lnTo>
                  <a:pt x="1227073" y="355600"/>
                </a:lnTo>
                <a:lnTo>
                  <a:pt x="1295654" y="406400"/>
                </a:lnTo>
                <a:lnTo>
                  <a:pt x="1361058" y="457200"/>
                </a:lnTo>
                <a:lnTo>
                  <a:pt x="1423161" y="495300"/>
                </a:lnTo>
                <a:lnTo>
                  <a:pt x="1481708" y="546100"/>
                </a:lnTo>
                <a:lnTo>
                  <a:pt x="1536572" y="609600"/>
                </a:lnTo>
                <a:lnTo>
                  <a:pt x="1587881" y="660400"/>
                </a:lnTo>
                <a:lnTo>
                  <a:pt x="1635506" y="723900"/>
                </a:lnTo>
                <a:lnTo>
                  <a:pt x="1678940" y="774700"/>
                </a:lnTo>
                <a:lnTo>
                  <a:pt x="1718436" y="838200"/>
                </a:lnTo>
                <a:lnTo>
                  <a:pt x="1753743" y="901700"/>
                </a:lnTo>
                <a:lnTo>
                  <a:pt x="1784731" y="965200"/>
                </a:lnTo>
                <a:lnTo>
                  <a:pt x="1811146" y="1028700"/>
                </a:lnTo>
                <a:lnTo>
                  <a:pt x="1833245" y="1092200"/>
                </a:lnTo>
                <a:lnTo>
                  <a:pt x="1850517" y="1155700"/>
                </a:lnTo>
                <a:lnTo>
                  <a:pt x="1863090" y="1231900"/>
                </a:lnTo>
                <a:lnTo>
                  <a:pt x="1870583" y="1295400"/>
                </a:lnTo>
                <a:lnTo>
                  <a:pt x="1873122" y="1371600"/>
                </a:lnTo>
                <a:lnTo>
                  <a:pt x="1870583" y="1435100"/>
                </a:lnTo>
                <a:lnTo>
                  <a:pt x="1862962" y="1511300"/>
                </a:lnTo>
                <a:lnTo>
                  <a:pt x="1850390" y="1574800"/>
                </a:lnTo>
                <a:lnTo>
                  <a:pt x="1833118" y="1638300"/>
                </a:lnTo>
                <a:lnTo>
                  <a:pt x="1811020" y="1701800"/>
                </a:lnTo>
                <a:lnTo>
                  <a:pt x="1784477" y="1765300"/>
                </a:lnTo>
                <a:lnTo>
                  <a:pt x="1753489" y="1828800"/>
                </a:lnTo>
                <a:lnTo>
                  <a:pt x="1718309" y="1892300"/>
                </a:lnTo>
                <a:lnTo>
                  <a:pt x="1678812" y="1955800"/>
                </a:lnTo>
                <a:lnTo>
                  <a:pt x="1635252" y="2019300"/>
                </a:lnTo>
                <a:lnTo>
                  <a:pt x="1587754" y="2070100"/>
                </a:lnTo>
                <a:lnTo>
                  <a:pt x="1536445" y="2133600"/>
                </a:lnTo>
                <a:lnTo>
                  <a:pt x="1481455" y="2184400"/>
                </a:lnTo>
                <a:lnTo>
                  <a:pt x="1422908" y="2235200"/>
                </a:lnTo>
                <a:lnTo>
                  <a:pt x="1360805" y="2286000"/>
                </a:lnTo>
                <a:lnTo>
                  <a:pt x="1295527" y="2324100"/>
                </a:lnTo>
                <a:lnTo>
                  <a:pt x="1226946" y="2374900"/>
                </a:lnTo>
                <a:lnTo>
                  <a:pt x="1155192" y="2413000"/>
                </a:lnTo>
                <a:lnTo>
                  <a:pt x="1080643" y="2463800"/>
                </a:lnTo>
                <a:lnTo>
                  <a:pt x="1003172" y="2501900"/>
                </a:lnTo>
                <a:lnTo>
                  <a:pt x="923035" y="2527300"/>
                </a:lnTo>
                <a:lnTo>
                  <a:pt x="840358" y="2565400"/>
                </a:lnTo>
                <a:lnTo>
                  <a:pt x="667512" y="2616200"/>
                </a:lnTo>
                <a:lnTo>
                  <a:pt x="392302" y="2692400"/>
                </a:lnTo>
                <a:lnTo>
                  <a:pt x="199262" y="2717800"/>
                </a:lnTo>
                <a:lnTo>
                  <a:pt x="100456" y="2717800"/>
                </a:lnTo>
                <a:lnTo>
                  <a:pt x="0" y="2730500"/>
                </a:lnTo>
                <a:lnTo>
                  <a:pt x="301879" y="2730500"/>
                </a:lnTo>
                <a:lnTo>
                  <a:pt x="493521" y="2705100"/>
                </a:lnTo>
                <a:lnTo>
                  <a:pt x="677418" y="2654300"/>
                </a:lnTo>
                <a:lnTo>
                  <a:pt x="766063" y="2628900"/>
                </a:lnTo>
                <a:lnTo>
                  <a:pt x="852551" y="2590800"/>
                </a:lnTo>
                <a:lnTo>
                  <a:pt x="936370" y="2565400"/>
                </a:lnTo>
                <a:lnTo>
                  <a:pt x="1017778" y="2527300"/>
                </a:lnTo>
                <a:lnTo>
                  <a:pt x="1096391" y="2489200"/>
                </a:lnTo>
                <a:lnTo>
                  <a:pt x="1172083" y="2451100"/>
                </a:lnTo>
                <a:lnTo>
                  <a:pt x="1245108" y="2400300"/>
                </a:lnTo>
                <a:lnTo>
                  <a:pt x="1314831" y="2362200"/>
                </a:lnTo>
                <a:lnTo>
                  <a:pt x="1381379" y="2311400"/>
                </a:lnTo>
                <a:lnTo>
                  <a:pt x="1444752" y="2260600"/>
                </a:lnTo>
                <a:lnTo>
                  <a:pt x="1504442" y="2209800"/>
                </a:lnTo>
                <a:lnTo>
                  <a:pt x="1560576" y="2146300"/>
                </a:lnTo>
                <a:lnTo>
                  <a:pt x="1613154" y="2095500"/>
                </a:lnTo>
                <a:lnTo>
                  <a:pt x="1661795" y="2032000"/>
                </a:lnTo>
                <a:lnTo>
                  <a:pt x="1706371" y="1968500"/>
                </a:lnTo>
                <a:lnTo>
                  <a:pt x="1746884" y="1917700"/>
                </a:lnTo>
                <a:lnTo>
                  <a:pt x="1783207" y="1854200"/>
                </a:lnTo>
                <a:lnTo>
                  <a:pt x="1815083" y="1778000"/>
                </a:lnTo>
                <a:lnTo>
                  <a:pt x="1842389" y="1714500"/>
                </a:lnTo>
                <a:lnTo>
                  <a:pt x="1865121" y="1651000"/>
                </a:lnTo>
                <a:lnTo>
                  <a:pt x="1882902" y="1574800"/>
                </a:lnTo>
                <a:lnTo>
                  <a:pt x="1895856" y="1511300"/>
                </a:lnTo>
                <a:lnTo>
                  <a:pt x="1903603" y="1435100"/>
                </a:lnTo>
                <a:lnTo>
                  <a:pt x="1906143" y="1371600"/>
                </a:lnTo>
                <a:lnTo>
                  <a:pt x="1903476" y="1295400"/>
                </a:lnTo>
                <a:lnTo>
                  <a:pt x="1895474" y="1219200"/>
                </a:lnTo>
                <a:lnTo>
                  <a:pt x="1882394" y="1155700"/>
                </a:lnTo>
                <a:lnTo>
                  <a:pt x="1864614" y="1079500"/>
                </a:lnTo>
                <a:lnTo>
                  <a:pt x="1841754" y="1016000"/>
                </a:lnTo>
                <a:lnTo>
                  <a:pt x="1814321" y="952500"/>
                </a:lnTo>
                <a:lnTo>
                  <a:pt x="1782318" y="876300"/>
                </a:lnTo>
                <a:lnTo>
                  <a:pt x="1745995" y="812800"/>
                </a:lnTo>
                <a:lnTo>
                  <a:pt x="1705483" y="762000"/>
                </a:lnTo>
                <a:lnTo>
                  <a:pt x="1660779" y="698500"/>
                </a:lnTo>
                <a:lnTo>
                  <a:pt x="1612137" y="635000"/>
                </a:lnTo>
                <a:lnTo>
                  <a:pt x="1559559" y="584200"/>
                </a:lnTo>
                <a:lnTo>
                  <a:pt x="1503426" y="533400"/>
                </a:lnTo>
                <a:lnTo>
                  <a:pt x="1443608" y="469900"/>
                </a:lnTo>
                <a:lnTo>
                  <a:pt x="1380362" y="419100"/>
                </a:lnTo>
                <a:lnTo>
                  <a:pt x="1313815" y="381000"/>
                </a:lnTo>
                <a:lnTo>
                  <a:pt x="1244092" y="330200"/>
                </a:lnTo>
                <a:lnTo>
                  <a:pt x="1171194" y="292100"/>
                </a:lnTo>
                <a:lnTo>
                  <a:pt x="1095374" y="241300"/>
                </a:lnTo>
                <a:lnTo>
                  <a:pt x="1016761" y="203200"/>
                </a:lnTo>
                <a:lnTo>
                  <a:pt x="935355" y="165100"/>
                </a:lnTo>
                <a:lnTo>
                  <a:pt x="851534" y="139700"/>
                </a:lnTo>
                <a:lnTo>
                  <a:pt x="765048" y="101600"/>
                </a:lnTo>
                <a:lnTo>
                  <a:pt x="585596" y="50800"/>
                </a:lnTo>
                <a:lnTo>
                  <a:pt x="492632" y="38100"/>
                </a:lnTo>
                <a:lnTo>
                  <a:pt x="397637" y="12700"/>
                </a:lnTo>
                <a:lnTo>
                  <a:pt x="300863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6398" name="object 15"/>
          <p:cNvSpPr>
            <a:spLocks/>
          </p:cNvSpPr>
          <p:nvPr/>
        </p:nvSpPr>
        <p:spPr bwMode="auto">
          <a:xfrm>
            <a:off x="2174877" y="6435725"/>
            <a:ext cx="401638" cy="0"/>
          </a:xfrm>
          <a:custGeom>
            <a:avLst/>
            <a:gdLst>
              <a:gd name="T0" fmla="*/ 0 w 402589"/>
              <a:gd name="T1" fmla="*/ 402589 w 402589"/>
              <a:gd name="T2" fmla="*/ 0 60000 65536"/>
              <a:gd name="T3" fmla="*/ 0 60000 65536"/>
              <a:gd name="T4" fmla="*/ 0 w 402589"/>
              <a:gd name="T5" fmla="*/ 402589 w 402589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02589">
                <a:moveTo>
                  <a:pt x="0" y="0"/>
                </a:moveTo>
                <a:lnTo>
                  <a:pt x="402589" y="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6400" name="object 17"/>
          <p:cNvSpPr>
            <a:spLocks/>
          </p:cNvSpPr>
          <p:nvPr/>
        </p:nvSpPr>
        <p:spPr bwMode="auto">
          <a:xfrm>
            <a:off x="2478094" y="3749675"/>
            <a:ext cx="1862137" cy="2679700"/>
          </a:xfrm>
          <a:custGeom>
            <a:avLst/>
            <a:gdLst>
              <a:gd name="T0" fmla="*/ 0 w 1862454"/>
              <a:gd name="T1" fmla="*/ 0 h 2679700"/>
              <a:gd name="T2" fmla="*/ 197738 w 1862454"/>
              <a:gd name="T3" fmla="*/ 12700 h 2679700"/>
              <a:gd name="T4" fmla="*/ 573151 w 1862454"/>
              <a:gd name="T5" fmla="*/ 88900 h 2679700"/>
              <a:gd name="T6" fmla="*/ 748919 w 1862454"/>
              <a:gd name="T7" fmla="*/ 139700 h 2679700"/>
              <a:gd name="T8" fmla="*/ 994663 w 1862454"/>
              <a:gd name="T9" fmla="*/ 228600 h 2679700"/>
              <a:gd name="T10" fmla="*/ 1145032 w 1862454"/>
              <a:gd name="T11" fmla="*/ 304800 h 2679700"/>
              <a:gd name="T12" fmla="*/ 1283716 w 1862454"/>
              <a:gd name="T13" fmla="*/ 393700 h 2679700"/>
              <a:gd name="T14" fmla="*/ 1409572 w 1862454"/>
              <a:gd name="T15" fmla="*/ 495300 h 2679700"/>
              <a:gd name="T16" fmla="*/ 1521459 w 1862454"/>
              <a:gd name="T17" fmla="*/ 596900 h 2679700"/>
              <a:gd name="T18" fmla="*/ 1618742 w 1862454"/>
              <a:gd name="T19" fmla="*/ 711200 h 2679700"/>
              <a:gd name="T20" fmla="*/ 1700148 w 1862454"/>
              <a:gd name="T21" fmla="*/ 825500 h 2679700"/>
              <a:gd name="T22" fmla="*/ 1765045 w 1862454"/>
              <a:gd name="T23" fmla="*/ 952500 h 2679700"/>
              <a:gd name="T24" fmla="*/ 1812544 w 1862454"/>
              <a:gd name="T25" fmla="*/ 1079500 h 2679700"/>
              <a:gd name="T26" fmla="*/ 1841626 w 1862454"/>
              <a:gd name="T27" fmla="*/ 1206500 h 2679700"/>
              <a:gd name="T28" fmla="*/ 1851279 w 1862454"/>
              <a:gd name="T29" fmla="*/ 1346200 h 2679700"/>
              <a:gd name="T30" fmla="*/ 1841245 w 1862454"/>
              <a:gd name="T31" fmla="*/ 1473200 h 2679700"/>
              <a:gd name="T32" fmla="*/ 1812035 w 1862454"/>
              <a:gd name="T33" fmla="*/ 1612900 h 2679700"/>
              <a:gd name="T34" fmla="*/ 1764283 w 1862454"/>
              <a:gd name="T35" fmla="*/ 1739900 h 2679700"/>
              <a:gd name="T36" fmla="*/ 1699259 w 1862454"/>
              <a:gd name="T37" fmla="*/ 1854200 h 2679700"/>
              <a:gd name="T38" fmla="*/ 1617725 w 1862454"/>
              <a:gd name="T39" fmla="*/ 1981200 h 2679700"/>
              <a:gd name="T40" fmla="*/ 1520444 w 1862454"/>
              <a:gd name="T41" fmla="*/ 2082800 h 2679700"/>
              <a:gd name="T42" fmla="*/ 1408430 w 1862454"/>
              <a:gd name="T43" fmla="*/ 2197100 h 2679700"/>
              <a:gd name="T44" fmla="*/ 1282699 w 1862454"/>
              <a:gd name="T45" fmla="*/ 2286000 h 2679700"/>
              <a:gd name="T46" fmla="*/ 1144016 w 1862454"/>
              <a:gd name="T47" fmla="*/ 2374900 h 2679700"/>
              <a:gd name="T48" fmla="*/ 993647 w 1862454"/>
              <a:gd name="T49" fmla="*/ 2451100 h 2679700"/>
              <a:gd name="T50" fmla="*/ 832357 w 1862454"/>
              <a:gd name="T51" fmla="*/ 2514600 h 2679700"/>
              <a:gd name="T52" fmla="*/ 572134 w 1862454"/>
              <a:gd name="T53" fmla="*/ 2603500 h 2679700"/>
              <a:gd name="T54" fmla="*/ 388111 w 1862454"/>
              <a:gd name="T55" fmla="*/ 2641600 h 2679700"/>
              <a:gd name="T56" fmla="*/ 198119 w 1862454"/>
              <a:gd name="T57" fmla="*/ 2679700 h 2679700"/>
              <a:gd name="T58" fmla="*/ 483615 w 1862454"/>
              <a:gd name="T59" fmla="*/ 2628900 h 2679700"/>
              <a:gd name="T60" fmla="*/ 664463 w 1862454"/>
              <a:gd name="T61" fmla="*/ 2590800 h 2679700"/>
              <a:gd name="T62" fmla="*/ 918718 w 1862454"/>
              <a:gd name="T63" fmla="*/ 2501900 h 2679700"/>
              <a:gd name="T64" fmla="*/ 1075562 w 1862454"/>
              <a:gd name="T65" fmla="*/ 2425700 h 2679700"/>
              <a:gd name="T66" fmla="*/ 1220978 w 1862454"/>
              <a:gd name="T67" fmla="*/ 2336800 h 2679700"/>
              <a:gd name="T68" fmla="*/ 1354073 w 1862454"/>
              <a:gd name="T69" fmla="*/ 2247900 h 2679700"/>
              <a:gd name="T70" fmla="*/ 1473961 w 1862454"/>
              <a:gd name="T71" fmla="*/ 2146300 h 2679700"/>
              <a:gd name="T72" fmla="*/ 1579371 w 1862454"/>
              <a:gd name="T73" fmla="*/ 2044700 h 2679700"/>
              <a:gd name="T74" fmla="*/ 1669795 w 1862454"/>
              <a:gd name="T75" fmla="*/ 1930400 h 2679700"/>
              <a:gd name="T76" fmla="*/ 1743836 w 1862454"/>
              <a:gd name="T77" fmla="*/ 1803400 h 2679700"/>
              <a:gd name="T78" fmla="*/ 1800733 w 1862454"/>
              <a:gd name="T79" fmla="*/ 1676400 h 2679700"/>
              <a:gd name="T80" fmla="*/ 1839721 w 1862454"/>
              <a:gd name="T81" fmla="*/ 1549400 h 2679700"/>
              <a:gd name="T82" fmla="*/ 1859787 w 1862454"/>
              <a:gd name="T83" fmla="*/ 1409700 h 2679700"/>
              <a:gd name="T84" fmla="*/ 1859787 w 1862454"/>
              <a:gd name="T85" fmla="*/ 1270000 h 2679700"/>
              <a:gd name="T86" fmla="*/ 1839975 w 1862454"/>
              <a:gd name="T87" fmla="*/ 1143000 h 2679700"/>
              <a:gd name="T88" fmla="*/ 1801113 w 1862454"/>
              <a:gd name="T89" fmla="*/ 1003300 h 2679700"/>
              <a:gd name="T90" fmla="*/ 1744218 w 1862454"/>
              <a:gd name="T91" fmla="*/ 876300 h 2679700"/>
              <a:gd name="T92" fmla="*/ 1670304 w 1862454"/>
              <a:gd name="T93" fmla="*/ 762000 h 2679700"/>
              <a:gd name="T94" fmla="*/ 1580007 w 1862454"/>
              <a:gd name="T95" fmla="*/ 647700 h 2679700"/>
              <a:gd name="T96" fmla="*/ 1474470 w 1862454"/>
              <a:gd name="T97" fmla="*/ 533400 h 2679700"/>
              <a:gd name="T98" fmla="*/ 1354708 w 1862454"/>
              <a:gd name="T99" fmla="*/ 431800 h 2679700"/>
              <a:gd name="T100" fmla="*/ 1221612 w 1862454"/>
              <a:gd name="T101" fmla="*/ 342900 h 2679700"/>
              <a:gd name="T102" fmla="*/ 1076070 w 1862454"/>
              <a:gd name="T103" fmla="*/ 254000 h 2679700"/>
              <a:gd name="T104" fmla="*/ 919225 w 1862454"/>
              <a:gd name="T105" fmla="*/ 190500 h 2679700"/>
              <a:gd name="T106" fmla="*/ 664971 w 1862454"/>
              <a:gd name="T107" fmla="*/ 101600 h 2679700"/>
              <a:gd name="T108" fmla="*/ 390906 w 1862454"/>
              <a:gd name="T109" fmla="*/ 38100 h 2679700"/>
              <a:gd name="T110" fmla="*/ 198627 w 1862454"/>
              <a:gd name="T111" fmla="*/ 0 h 267970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862454"/>
              <a:gd name="T169" fmla="*/ 0 h 2679700"/>
              <a:gd name="T170" fmla="*/ 1862454 w 1862454"/>
              <a:gd name="T171" fmla="*/ 2679700 h 267970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862454" h="2679700">
                <a:moveTo>
                  <a:pt x="198627" y="0"/>
                </a:moveTo>
                <a:lnTo>
                  <a:pt x="0" y="0"/>
                </a:lnTo>
                <a:lnTo>
                  <a:pt x="99567" y="12700"/>
                </a:lnTo>
                <a:lnTo>
                  <a:pt x="197738" y="12700"/>
                </a:lnTo>
                <a:lnTo>
                  <a:pt x="389127" y="38100"/>
                </a:lnTo>
                <a:lnTo>
                  <a:pt x="573151" y="88900"/>
                </a:lnTo>
                <a:lnTo>
                  <a:pt x="662051" y="101600"/>
                </a:lnTo>
                <a:lnTo>
                  <a:pt x="748919" y="139700"/>
                </a:lnTo>
                <a:lnTo>
                  <a:pt x="915161" y="190500"/>
                </a:lnTo>
                <a:lnTo>
                  <a:pt x="994663" y="228600"/>
                </a:lnTo>
                <a:lnTo>
                  <a:pt x="1071245" y="266700"/>
                </a:lnTo>
                <a:lnTo>
                  <a:pt x="1145032" y="304800"/>
                </a:lnTo>
                <a:lnTo>
                  <a:pt x="1215897" y="355600"/>
                </a:lnTo>
                <a:lnTo>
                  <a:pt x="1283716" y="393700"/>
                </a:lnTo>
                <a:lnTo>
                  <a:pt x="1348232" y="444500"/>
                </a:lnTo>
                <a:lnTo>
                  <a:pt x="1409572" y="495300"/>
                </a:lnTo>
                <a:lnTo>
                  <a:pt x="1467231" y="546100"/>
                </a:lnTo>
                <a:lnTo>
                  <a:pt x="1521459" y="596900"/>
                </a:lnTo>
                <a:lnTo>
                  <a:pt x="1572006" y="647700"/>
                </a:lnTo>
                <a:lnTo>
                  <a:pt x="1618742" y="711200"/>
                </a:lnTo>
                <a:lnTo>
                  <a:pt x="1661413" y="762000"/>
                </a:lnTo>
                <a:lnTo>
                  <a:pt x="1700148" y="825500"/>
                </a:lnTo>
                <a:lnTo>
                  <a:pt x="1734693" y="889000"/>
                </a:lnTo>
                <a:lnTo>
                  <a:pt x="1765045" y="952500"/>
                </a:lnTo>
                <a:lnTo>
                  <a:pt x="1790954" y="1016000"/>
                </a:lnTo>
                <a:lnTo>
                  <a:pt x="1812544" y="1079500"/>
                </a:lnTo>
                <a:lnTo>
                  <a:pt x="1829308" y="1143000"/>
                </a:lnTo>
                <a:lnTo>
                  <a:pt x="1841626" y="1206500"/>
                </a:lnTo>
                <a:lnTo>
                  <a:pt x="1848866" y="1270000"/>
                </a:lnTo>
                <a:lnTo>
                  <a:pt x="1851279" y="1346200"/>
                </a:lnTo>
                <a:lnTo>
                  <a:pt x="1848738" y="1409700"/>
                </a:lnTo>
                <a:lnTo>
                  <a:pt x="1841245" y="1473200"/>
                </a:lnTo>
                <a:lnTo>
                  <a:pt x="1828926" y="1549400"/>
                </a:lnTo>
                <a:lnTo>
                  <a:pt x="1812035" y="1612900"/>
                </a:lnTo>
                <a:lnTo>
                  <a:pt x="1790319" y="1676400"/>
                </a:lnTo>
                <a:lnTo>
                  <a:pt x="1764283" y="1739900"/>
                </a:lnTo>
                <a:lnTo>
                  <a:pt x="1733931" y="1803400"/>
                </a:lnTo>
                <a:lnTo>
                  <a:pt x="1699259" y="1854200"/>
                </a:lnTo>
                <a:lnTo>
                  <a:pt x="1660524" y="1917700"/>
                </a:lnTo>
                <a:lnTo>
                  <a:pt x="1617725" y="1981200"/>
                </a:lnTo>
                <a:lnTo>
                  <a:pt x="1570989" y="2032000"/>
                </a:lnTo>
                <a:lnTo>
                  <a:pt x="1520444" y="2082800"/>
                </a:lnTo>
                <a:lnTo>
                  <a:pt x="1466214" y="2146300"/>
                </a:lnTo>
                <a:lnTo>
                  <a:pt x="1408430" y="2197100"/>
                </a:lnTo>
                <a:lnTo>
                  <a:pt x="1347216" y="2235200"/>
                </a:lnTo>
                <a:lnTo>
                  <a:pt x="1282699" y="2286000"/>
                </a:lnTo>
                <a:lnTo>
                  <a:pt x="1214882" y="2336800"/>
                </a:lnTo>
                <a:lnTo>
                  <a:pt x="1144016" y="2374900"/>
                </a:lnTo>
                <a:lnTo>
                  <a:pt x="1070229" y="2413000"/>
                </a:lnTo>
                <a:lnTo>
                  <a:pt x="993647" y="2451100"/>
                </a:lnTo>
                <a:lnTo>
                  <a:pt x="914272" y="2489200"/>
                </a:lnTo>
                <a:lnTo>
                  <a:pt x="832357" y="2514600"/>
                </a:lnTo>
                <a:lnTo>
                  <a:pt x="747902" y="2552700"/>
                </a:lnTo>
                <a:lnTo>
                  <a:pt x="572134" y="2603500"/>
                </a:lnTo>
                <a:lnTo>
                  <a:pt x="481075" y="2616200"/>
                </a:lnTo>
                <a:lnTo>
                  <a:pt x="388111" y="2641600"/>
                </a:lnTo>
                <a:lnTo>
                  <a:pt x="98678" y="2679700"/>
                </a:lnTo>
                <a:lnTo>
                  <a:pt x="198119" y="2679700"/>
                </a:lnTo>
                <a:lnTo>
                  <a:pt x="390270" y="2654300"/>
                </a:lnTo>
                <a:lnTo>
                  <a:pt x="483615" y="2628900"/>
                </a:lnTo>
                <a:lnTo>
                  <a:pt x="575056" y="2616200"/>
                </a:lnTo>
                <a:lnTo>
                  <a:pt x="664463" y="2590800"/>
                </a:lnTo>
                <a:lnTo>
                  <a:pt x="751585" y="2552700"/>
                </a:lnTo>
                <a:lnTo>
                  <a:pt x="918718" y="2501900"/>
                </a:lnTo>
                <a:lnTo>
                  <a:pt x="998473" y="2463800"/>
                </a:lnTo>
                <a:lnTo>
                  <a:pt x="1075562" y="2425700"/>
                </a:lnTo>
                <a:lnTo>
                  <a:pt x="1149731" y="2387600"/>
                </a:lnTo>
                <a:lnTo>
                  <a:pt x="1220978" y="2336800"/>
                </a:lnTo>
                <a:lnTo>
                  <a:pt x="1289176" y="2298700"/>
                </a:lnTo>
                <a:lnTo>
                  <a:pt x="1354073" y="2247900"/>
                </a:lnTo>
                <a:lnTo>
                  <a:pt x="1415795" y="2197100"/>
                </a:lnTo>
                <a:lnTo>
                  <a:pt x="1473961" y="2146300"/>
                </a:lnTo>
                <a:lnTo>
                  <a:pt x="1528445" y="2095500"/>
                </a:lnTo>
                <a:lnTo>
                  <a:pt x="1579371" y="2044700"/>
                </a:lnTo>
                <a:lnTo>
                  <a:pt x="1626616" y="1981200"/>
                </a:lnTo>
                <a:lnTo>
                  <a:pt x="1669795" y="1930400"/>
                </a:lnTo>
                <a:lnTo>
                  <a:pt x="1708784" y="1866900"/>
                </a:lnTo>
                <a:lnTo>
                  <a:pt x="1743836" y="1803400"/>
                </a:lnTo>
                <a:lnTo>
                  <a:pt x="1774444" y="1739900"/>
                </a:lnTo>
                <a:lnTo>
                  <a:pt x="1800733" y="1676400"/>
                </a:lnTo>
                <a:lnTo>
                  <a:pt x="1822576" y="1612900"/>
                </a:lnTo>
                <a:lnTo>
                  <a:pt x="1839721" y="1549400"/>
                </a:lnTo>
                <a:lnTo>
                  <a:pt x="1852168" y="1473200"/>
                </a:lnTo>
                <a:lnTo>
                  <a:pt x="1859787" y="1409700"/>
                </a:lnTo>
                <a:lnTo>
                  <a:pt x="1862328" y="1346200"/>
                </a:lnTo>
                <a:lnTo>
                  <a:pt x="1859787" y="1270000"/>
                </a:lnTo>
                <a:lnTo>
                  <a:pt x="1852421" y="1206500"/>
                </a:lnTo>
                <a:lnTo>
                  <a:pt x="1839975" y="1143000"/>
                </a:lnTo>
                <a:lnTo>
                  <a:pt x="1822958" y="1066800"/>
                </a:lnTo>
                <a:lnTo>
                  <a:pt x="1801113" y="1003300"/>
                </a:lnTo>
                <a:lnTo>
                  <a:pt x="1774951" y="939800"/>
                </a:lnTo>
                <a:lnTo>
                  <a:pt x="1744218" y="876300"/>
                </a:lnTo>
                <a:lnTo>
                  <a:pt x="1709420" y="812800"/>
                </a:lnTo>
                <a:lnTo>
                  <a:pt x="1670304" y="762000"/>
                </a:lnTo>
                <a:lnTo>
                  <a:pt x="1627123" y="698500"/>
                </a:lnTo>
                <a:lnTo>
                  <a:pt x="1580007" y="647700"/>
                </a:lnTo>
                <a:lnTo>
                  <a:pt x="1529080" y="584200"/>
                </a:lnTo>
                <a:lnTo>
                  <a:pt x="1474470" y="533400"/>
                </a:lnTo>
                <a:lnTo>
                  <a:pt x="1416431" y="482600"/>
                </a:lnTo>
                <a:lnTo>
                  <a:pt x="1354708" y="431800"/>
                </a:lnTo>
                <a:lnTo>
                  <a:pt x="1289811" y="393700"/>
                </a:lnTo>
                <a:lnTo>
                  <a:pt x="1221612" y="342900"/>
                </a:lnTo>
                <a:lnTo>
                  <a:pt x="1150238" y="304800"/>
                </a:lnTo>
                <a:lnTo>
                  <a:pt x="1076070" y="254000"/>
                </a:lnTo>
                <a:lnTo>
                  <a:pt x="999108" y="215900"/>
                </a:lnTo>
                <a:lnTo>
                  <a:pt x="919225" y="190500"/>
                </a:lnTo>
                <a:lnTo>
                  <a:pt x="836930" y="152400"/>
                </a:lnTo>
                <a:lnTo>
                  <a:pt x="664971" y="101600"/>
                </a:lnTo>
                <a:lnTo>
                  <a:pt x="484250" y="50800"/>
                </a:lnTo>
                <a:lnTo>
                  <a:pt x="390906" y="38100"/>
                </a:lnTo>
                <a:lnTo>
                  <a:pt x="295656" y="12700"/>
                </a:lnTo>
                <a:lnTo>
                  <a:pt x="19862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6401" name="object 18"/>
          <p:cNvSpPr>
            <a:spLocks/>
          </p:cNvSpPr>
          <p:nvPr/>
        </p:nvSpPr>
        <p:spPr bwMode="auto">
          <a:xfrm>
            <a:off x="2174881" y="3743325"/>
            <a:ext cx="403225" cy="0"/>
          </a:xfrm>
          <a:custGeom>
            <a:avLst/>
            <a:gdLst>
              <a:gd name="T0" fmla="*/ 0 w 403225"/>
              <a:gd name="T1" fmla="*/ 402717 w 403225"/>
              <a:gd name="T2" fmla="*/ 0 60000 65536"/>
              <a:gd name="T3" fmla="*/ 0 60000 65536"/>
              <a:gd name="T4" fmla="*/ 0 w 403225"/>
              <a:gd name="T5" fmla="*/ 403225 w 40322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03225">
                <a:moveTo>
                  <a:pt x="0" y="0"/>
                </a:moveTo>
                <a:lnTo>
                  <a:pt x="402717" y="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6402" name="object 19"/>
          <p:cNvSpPr txBox="1">
            <a:spLocks noChangeArrowheads="1"/>
          </p:cNvSpPr>
          <p:nvPr/>
        </p:nvSpPr>
        <p:spPr bwMode="auto">
          <a:xfrm>
            <a:off x="558005" y="3716338"/>
            <a:ext cx="3898901" cy="2503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27940" rIns="0" bIns="0">
            <a:spAutoFit/>
          </a:bodyPr>
          <a:lstStyle/>
          <a:p>
            <a:pPr marL="12700" fontAlgn="base">
              <a:lnSpc>
                <a:spcPts val="1600"/>
              </a:lnSpc>
              <a:spcBef>
                <a:spcPts val="225"/>
              </a:spcBef>
              <a:spcAft>
                <a:spcPct val="0"/>
              </a:spcAft>
            </a:pPr>
            <a:r>
              <a:rPr lang="ru-RU" sz="1600" b="1" i="1" dirty="0">
                <a:solidFill>
                  <a:schemeClr val="accent3">
                    <a:lumMod val="10000"/>
                  </a:schemeClr>
                </a:solidFill>
                <a:latin typeface="Constantia" pitchFamily="18" charset="0"/>
              </a:rPr>
              <a:t>«Обеспечение функций  органов местного  самоуправления МО</a:t>
            </a:r>
          </a:p>
          <a:p>
            <a:pPr marL="12700" fontAlgn="base">
              <a:lnSpc>
                <a:spcPts val="1475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err="1" smtClean="0">
                <a:solidFill>
                  <a:schemeClr val="accent3">
                    <a:lumMod val="10000"/>
                  </a:schemeClr>
                </a:solidFill>
                <a:latin typeface="Constantia" pitchFamily="18" charset="0"/>
              </a:rPr>
              <a:t>Правдовское</a:t>
            </a:r>
            <a:r>
              <a:rPr lang="ru-RU" sz="1600" b="1" i="1" dirty="0" smtClean="0">
                <a:solidFill>
                  <a:schemeClr val="accent3">
                    <a:lumMod val="10000"/>
                  </a:schemeClr>
                </a:solidFill>
                <a:latin typeface="Constantia" pitchFamily="18" charset="0"/>
              </a:rPr>
              <a:t> сельское поселение  Первомайского района  Республики Крым» </a:t>
            </a:r>
          </a:p>
          <a:p>
            <a:pPr marL="12700" algn="ctr" fontAlgn="base">
              <a:lnSpc>
                <a:spcPts val="1500"/>
              </a:lnSpc>
              <a:spcBef>
                <a:spcPts val="113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chemeClr val="accent3">
                    <a:lumMod val="10000"/>
                  </a:schemeClr>
                </a:solidFill>
                <a:latin typeface="Constantia" pitchFamily="18" charset="0"/>
              </a:rPr>
              <a:t>2019 год-  64,0</a:t>
            </a:r>
            <a:r>
              <a:rPr lang="ru-RU" sz="1600" b="1" i="1" dirty="0" smtClean="0">
                <a:solidFill>
                  <a:schemeClr val="accent3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ru-RU" sz="1600" b="1" i="1" dirty="0">
                <a:solidFill>
                  <a:schemeClr val="accent3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общей суммы</a:t>
            </a:r>
          </a:p>
          <a:p>
            <a:pPr marL="12700" algn="ctr" fontAlgn="base">
              <a:lnSpc>
                <a:spcPts val="165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>
                <a:solidFill>
                  <a:schemeClr val="accent3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расходов </a:t>
            </a:r>
            <a:r>
              <a:rPr lang="ru-RU" sz="1600" b="1" i="1" dirty="0" smtClean="0">
                <a:solidFill>
                  <a:schemeClr val="accent3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бюджета;</a:t>
            </a:r>
          </a:p>
          <a:p>
            <a:pPr marL="12700" lvl="0" algn="ctr" fontAlgn="base">
              <a:lnSpc>
                <a:spcPts val="1500"/>
              </a:lnSpc>
              <a:spcBef>
                <a:spcPts val="113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chemeClr val="accent3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2020 год-</a:t>
            </a:r>
            <a:r>
              <a:rPr lang="ru-RU" sz="1600" b="1" i="1" dirty="0" smtClean="0">
                <a:solidFill>
                  <a:srgbClr val="FFCA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93,7% </a:t>
            </a:r>
            <a:r>
              <a:rPr lang="ru-RU" sz="1600" b="1" i="1" dirty="0">
                <a:solidFill>
                  <a:srgbClr val="FFCA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от общей суммы</a:t>
            </a:r>
          </a:p>
          <a:p>
            <a:pPr marL="12700" lvl="0" algn="ctr" fontAlgn="base">
              <a:lnSpc>
                <a:spcPts val="165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>
                <a:solidFill>
                  <a:srgbClr val="FFCA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расходов бюджета</a:t>
            </a:r>
            <a:r>
              <a:rPr lang="ru-RU" sz="1600" b="1" i="1" dirty="0" smtClean="0">
                <a:solidFill>
                  <a:srgbClr val="FFCA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1600" b="1" i="1" dirty="0">
              <a:solidFill>
                <a:srgbClr val="FFCAAA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2700" lvl="0" algn="ctr" fontAlgn="base">
              <a:lnSpc>
                <a:spcPts val="1500"/>
              </a:lnSpc>
              <a:spcBef>
                <a:spcPts val="113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rgbClr val="FFCA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2021 год-91,1% </a:t>
            </a:r>
            <a:r>
              <a:rPr lang="ru-RU" sz="1600" b="1" i="1" dirty="0">
                <a:solidFill>
                  <a:srgbClr val="FFCA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от общей суммы</a:t>
            </a:r>
          </a:p>
          <a:p>
            <a:pPr marL="12700" lvl="0" algn="ctr" fontAlgn="base">
              <a:lnSpc>
                <a:spcPts val="165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>
                <a:solidFill>
                  <a:srgbClr val="FFCAAA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расходов бюджета;</a:t>
            </a:r>
          </a:p>
          <a:p>
            <a:pPr marL="12700" algn="ctr" fontAlgn="base">
              <a:lnSpc>
                <a:spcPts val="1650"/>
              </a:lnSpc>
              <a:spcBef>
                <a:spcPct val="0"/>
              </a:spcBef>
              <a:spcAft>
                <a:spcPct val="0"/>
              </a:spcAft>
            </a:pPr>
            <a:endParaRPr lang="ru-RU" sz="1600" b="1" i="1" dirty="0">
              <a:solidFill>
                <a:schemeClr val="accent3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407" name="object 24"/>
          <p:cNvSpPr>
            <a:spLocks/>
          </p:cNvSpPr>
          <p:nvPr/>
        </p:nvSpPr>
        <p:spPr bwMode="auto">
          <a:xfrm>
            <a:off x="2649538" y="1800225"/>
            <a:ext cx="0" cy="449263"/>
          </a:xfrm>
          <a:custGeom>
            <a:avLst/>
            <a:gdLst>
              <a:gd name="T0" fmla="*/ 0 h 449580"/>
              <a:gd name="T1" fmla="*/ 449579 h 449580"/>
              <a:gd name="T2" fmla="*/ 0 60000 65536"/>
              <a:gd name="T3" fmla="*/ 0 60000 65536"/>
              <a:gd name="T4" fmla="*/ 0 h 449580"/>
              <a:gd name="T5" fmla="*/ 449580 h 449580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449580">
                <a:moveTo>
                  <a:pt x="0" y="0"/>
                </a:moveTo>
                <a:lnTo>
                  <a:pt x="0" y="449579"/>
                </a:lnTo>
              </a:path>
            </a:pathLst>
          </a:custGeom>
          <a:noFill/>
          <a:ln w="11049">
            <a:solidFill>
              <a:srgbClr val="527753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6412" name="object 29"/>
          <p:cNvSpPr>
            <a:spLocks/>
          </p:cNvSpPr>
          <p:nvPr/>
        </p:nvSpPr>
        <p:spPr bwMode="auto">
          <a:xfrm>
            <a:off x="5580069" y="4267200"/>
            <a:ext cx="3336925" cy="2590800"/>
          </a:xfrm>
          <a:custGeom>
            <a:avLst/>
            <a:gdLst>
              <a:gd name="T0" fmla="*/ 1507363 w 3336290"/>
              <a:gd name="T1" fmla="*/ 5841 h 2591435"/>
              <a:gd name="T2" fmla="*/ 1299972 w 3336290"/>
              <a:gd name="T3" fmla="*/ 31623 h 2591435"/>
              <a:gd name="T4" fmla="*/ 1101978 w 3336290"/>
              <a:gd name="T5" fmla="*/ 76453 h 2591435"/>
              <a:gd name="T6" fmla="*/ 915035 w 3336290"/>
              <a:gd name="T7" fmla="*/ 139191 h 2591435"/>
              <a:gd name="T8" fmla="*/ 740663 w 3336290"/>
              <a:gd name="T9" fmla="*/ 218439 h 2591435"/>
              <a:gd name="T10" fmla="*/ 580516 w 3336290"/>
              <a:gd name="T11" fmla="*/ 313054 h 2591435"/>
              <a:gd name="T12" fmla="*/ 436499 w 3336290"/>
              <a:gd name="T13" fmla="*/ 421640 h 2591435"/>
              <a:gd name="T14" fmla="*/ 310007 w 3336290"/>
              <a:gd name="T15" fmla="*/ 542925 h 2591435"/>
              <a:gd name="T16" fmla="*/ 202819 w 3336290"/>
              <a:gd name="T17" fmla="*/ 675767 h 2591435"/>
              <a:gd name="T18" fmla="*/ 116586 w 3336290"/>
              <a:gd name="T19" fmla="*/ 818642 h 2591435"/>
              <a:gd name="T20" fmla="*/ 52959 w 3336290"/>
              <a:gd name="T21" fmla="*/ 970407 h 2591435"/>
              <a:gd name="T22" fmla="*/ 13462 w 3336290"/>
              <a:gd name="T23" fmla="*/ 1129665 h 2591435"/>
              <a:gd name="T24" fmla="*/ 0 w 3336290"/>
              <a:gd name="T25" fmla="*/ 1295273 h 2591435"/>
              <a:gd name="T26" fmla="*/ 13462 w 3336290"/>
              <a:gd name="T27" fmla="*/ 1461008 h 2591435"/>
              <a:gd name="T28" fmla="*/ 52959 w 3336290"/>
              <a:gd name="T29" fmla="*/ 1620266 h 2591435"/>
              <a:gd name="T30" fmla="*/ 116586 w 3336290"/>
              <a:gd name="T31" fmla="*/ 1772158 h 2591435"/>
              <a:gd name="T32" fmla="*/ 202819 w 3336290"/>
              <a:gd name="T33" fmla="*/ 1915033 h 2591435"/>
              <a:gd name="T34" fmla="*/ 310007 w 3336290"/>
              <a:gd name="T35" fmla="*/ 2047748 h 2591435"/>
              <a:gd name="T36" fmla="*/ 436499 w 3336290"/>
              <a:gd name="T37" fmla="*/ 2169160 h 2591435"/>
              <a:gd name="T38" fmla="*/ 580516 w 3336290"/>
              <a:gd name="T39" fmla="*/ 2277745 h 2591435"/>
              <a:gd name="T40" fmla="*/ 740663 w 3336290"/>
              <a:gd name="T41" fmla="*/ 2372321 h 2591435"/>
              <a:gd name="T42" fmla="*/ 915035 w 3336290"/>
              <a:gd name="T43" fmla="*/ 2451620 h 2591435"/>
              <a:gd name="T44" fmla="*/ 1101978 w 3336290"/>
              <a:gd name="T45" fmla="*/ 2514346 h 2591435"/>
              <a:gd name="T46" fmla="*/ 1299972 w 3336290"/>
              <a:gd name="T47" fmla="*/ 2559202 h 2591435"/>
              <a:gd name="T48" fmla="*/ 1507363 w 3336290"/>
              <a:gd name="T49" fmla="*/ 2584894 h 2591435"/>
              <a:gd name="T50" fmla="*/ 1721993 w 3336290"/>
              <a:gd name="T51" fmla="*/ 2590165 h 2591435"/>
              <a:gd name="T52" fmla="*/ 1933448 w 3336290"/>
              <a:gd name="T53" fmla="*/ 2574518 h 2591435"/>
              <a:gd name="T54" fmla="*/ 2136267 w 3336290"/>
              <a:gd name="T55" fmla="*/ 2539085 h 2591435"/>
              <a:gd name="T56" fmla="*/ 2329053 w 3336290"/>
              <a:gd name="T57" fmla="*/ 2485136 h 2591435"/>
              <a:gd name="T58" fmla="*/ 2509901 w 3336290"/>
              <a:gd name="T59" fmla="*/ 2413965 h 2591435"/>
              <a:gd name="T60" fmla="*/ 2677286 w 3336290"/>
              <a:gd name="T61" fmla="*/ 2326843 h 2591435"/>
              <a:gd name="T62" fmla="*/ 2829559 w 3336290"/>
              <a:gd name="T63" fmla="*/ 2225040 h 2591435"/>
              <a:gd name="T64" fmla="*/ 2965069 w 3336290"/>
              <a:gd name="T65" fmla="*/ 2109978 h 2591435"/>
              <a:gd name="T66" fmla="*/ 3082163 w 3336290"/>
              <a:gd name="T67" fmla="*/ 1982724 h 2591435"/>
              <a:gd name="T68" fmla="*/ 3179064 w 3336290"/>
              <a:gd name="T69" fmla="*/ 1844802 h 2591435"/>
              <a:gd name="T70" fmla="*/ 3254248 w 3336290"/>
              <a:gd name="T71" fmla="*/ 1697228 h 2591435"/>
              <a:gd name="T72" fmla="*/ 3305936 w 3336290"/>
              <a:gd name="T73" fmla="*/ 1541526 h 2591435"/>
              <a:gd name="T74" fmla="*/ 3332606 w 3336290"/>
              <a:gd name="T75" fmla="*/ 1378839 h 2591435"/>
              <a:gd name="T76" fmla="*/ 3332606 w 3336290"/>
              <a:gd name="T77" fmla="*/ 1211834 h 2591435"/>
              <a:gd name="T78" fmla="*/ 3305936 w 3336290"/>
              <a:gd name="T79" fmla="*/ 1049147 h 2591435"/>
              <a:gd name="T80" fmla="*/ 3254248 w 3336290"/>
              <a:gd name="T81" fmla="*/ 893444 h 2591435"/>
              <a:gd name="T82" fmla="*/ 3179064 w 3336290"/>
              <a:gd name="T83" fmla="*/ 745998 h 2591435"/>
              <a:gd name="T84" fmla="*/ 3082163 w 3336290"/>
              <a:gd name="T85" fmla="*/ 607949 h 2591435"/>
              <a:gd name="T86" fmla="*/ 2965069 w 3336290"/>
              <a:gd name="T87" fmla="*/ 480822 h 2591435"/>
              <a:gd name="T88" fmla="*/ 2829559 w 3336290"/>
              <a:gd name="T89" fmla="*/ 365632 h 2591435"/>
              <a:gd name="T90" fmla="*/ 2677286 w 3336290"/>
              <a:gd name="T91" fmla="*/ 263906 h 2591435"/>
              <a:gd name="T92" fmla="*/ 2509901 w 3336290"/>
              <a:gd name="T93" fmla="*/ 176784 h 2591435"/>
              <a:gd name="T94" fmla="*/ 2329053 w 3336290"/>
              <a:gd name="T95" fmla="*/ 105663 h 2591435"/>
              <a:gd name="T96" fmla="*/ 2136267 w 3336290"/>
              <a:gd name="T97" fmla="*/ 51688 h 2591435"/>
              <a:gd name="T98" fmla="*/ 1933448 w 3336290"/>
              <a:gd name="T99" fmla="*/ 16256 h 2591435"/>
              <a:gd name="T100" fmla="*/ 1721993 w 3336290"/>
              <a:gd name="T101" fmla="*/ 635 h 259143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3336290"/>
              <a:gd name="T154" fmla="*/ 0 h 2591435"/>
              <a:gd name="T155" fmla="*/ 3336290 w 3336290"/>
              <a:gd name="T156" fmla="*/ 2591435 h 259143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3336290" h="2591435">
                <a:moveTo>
                  <a:pt x="1668018" y="0"/>
                </a:moveTo>
                <a:lnTo>
                  <a:pt x="1614043" y="635"/>
                </a:lnTo>
                <a:lnTo>
                  <a:pt x="1560449" y="2539"/>
                </a:lnTo>
                <a:lnTo>
                  <a:pt x="1507363" y="5841"/>
                </a:lnTo>
                <a:lnTo>
                  <a:pt x="1454784" y="10413"/>
                </a:lnTo>
                <a:lnTo>
                  <a:pt x="1402588" y="16256"/>
                </a:lnTo>
                <a:lnTo>
                  <a:pt x="1351026" y="23240"/>
                </a:lnTo>
                <a:lnTo>
                  <a:pt x="1299972" y="31623"/>
                </a:lnTo>
                <a:lnTo>
                  <a:pt x="1249552" y="41021"/>
                </a:lnTo>
                <a:lnTo>
                  <a:pt x="1199769" y="51688"/>
                </a:lnTo>
                <a:lnTo>
                  <a:pt x="1150492" y="63500"/>
                </a:lnTo>
                <a:lnTo>
                  <a:pt x="1101978" y="76453"/>
                </a:lnTo>
                <a:lnTo>
                  <a:pt x="1054100" y="90424"/>
                </a:lnTo>
                <a:lnTo>
                  <a:pt x="1006983" y="105663"/>
                </a:lnTo>
                <a:lnTo>
                  <a:pt x="960627" y="121920"/>
                </a:lnTo>
                <a:lnTo>
                  <a:pt x="915035" y="139191"/>
                </a:lnTo>
                <a:lnTo>
                  <a:pt x="870203" y="157479"/>
                </a:lnTo>
                <a:lnTo>
                  <a:pt x="826135" y="176784"/>
                </a:lnTo>
                <a:lnTo>
                  <a:pt x="782954" y="197103"/>
                </a:lnTo>
                <a:lnTo>
                  <a:pt x="740663" y="218439"/>
                </a:lnTo>
                <a:lnTo>
                  <a:pt x="699262" y="240664"/>
                </a:lnTo>
                <a:lnTo>
                  <a:pt x="658749" y="263906"/>
                </a:lnTo>
                <a:lnTo>
                  <a:pt x="619125" y="288036"/>
                </a:lnTo>
                <a:lnTo>
                  <a:pt x="580516" y="313054"/>
                </a:lnTo>
                <a:lnTo>
                  <a:pt x="542925" y="338963"/>
                </a:lnTo>
                <a:lnTo>
                  <a:pt x="506475" y="365632"/>
                </a:lnTo>
                <a:lnTo>
                  <a:pt x="470915" y="393319"/>
                </a:lnTo>
                <a:lnTo>
                  <a:pt x="436499" y="421640"/>
                </a:lnTo>
                <a:lnTo>
                  <a:pt x="403098" y="450850"/>
                </a:lnTo>
                <a:lnTo>
                  <a:pt x="370966" y="480822"/>
                </a:lnTo>
                <a:lnTo>
                  <a:pt x="339851" y="511556"/>
                </a:lnTo>
                <a:lnTo>
                  <a:pt x="310007" y="542925"/>
                </a:lnTo>
                <a:lnTo>
                  <a:pt x="281304" y="575182"/>
                </a:lnTo>
                <a:lnTo>
                  <a:pt x="253873" y="607949"/>
                </a:lnTo>
                <a:lnTo>
                  <a:pt x="227711" y="641604"/>
                </a:lnTo>
                <a:lnTo>
                  <a:pt x="202819" y="675767"/>
                </a:lnTo>
                <a:lnTo>
                  <a:pt x="179197" y="710565"/>
                </a:lnTo>
                <a:lnTo>
                  <a:pt x="156972" y="745998"/>
                </a:lnTo>
                <a:lnTo>
                  <a:pt x="136144" y="782066"/>
                </a:lnTo>
                <a:lnTo>
                  <a:pt x="116586" y="818642"/>
                </a:lnTo>
                <a:lnTo>
                  <a:pt x="98425" y="855853"/>
                </a:lnTo>
                <a:lnTo>
                  <a:pt x="81787" y="893444"/>
                </a:lnTo>
                <a:lnTo>
                  <a:pt x="66675" y="931672"/>
                </a:lnTo>
                <a:lnTo>
                  <a:pt x="52959" y="970407"/>
                </a:lnTo>
                <a:lnTo>
                  <a:pt x="40766" y="1009523"/>
                </a:lnTo>
                <a:lnTo>
                  <a:pt x="30099" y="1049147"/>
                </a:lnTo>
                <a:lnTo>
                  <a:pt x="20954" y="1089279"/>
                </a:lnTo>
                <a:lnTo>
                  <a:pt x="13462" y="1129665"/>
                </a:lnTo>
                <a:lnTo>
                  <a:pt x="7620" y="1170559"/>
                </a:lnTo>
                <a:lnTo>
                  <a:pt x="3428" y="1211834"/>
                </a:lnTo>
                <a:lnTo>
                  <a:pt x="888" y="1253363"/>
                </a:lnTo>
                <a:lnTo>
                  <a:pt x="0" y="1295273"/>
                </a:lnTo>
                <a:lnTo>
                  <a:pt x="888" y="1337310"/>
                </a:lnTo>
                <a:lnTo>
                  <a:pt x="3428" y="1378839"/>
                </a:lnTo>
                <a:lnTo>
                  <a:pt x="7620" y="1420114"/>
                </a:lnTo>
                <a:lnTo>
                  <a:pt x="13462" y="1461008"/>
                </a:lnTo>
                <a:lnTo>
                  <a:pt x="20954" y="1501394"/>
                </a:lnTo>
                <a:lnTo>
                  <a:pt x="30099" y="1541526"/>
                </a:lnTo>
                <a:lnTo>
                  <a:pt x="40766" y="1581150"/>
                </a:lnTo>
                <a:lnTo>
                  <a:pt x="52959" y="1620266"/>
                </a:lnTo>
                <a:lnTo>
                  <a:pt x="66675" y="1659001"/>
                </a:lnTo>
                <a:lnTo>
                  <a:pt x="81787" y="1697228"/>
                </a:lnTo>
                <a:lnTo>
                  <a:pt x="98425" y="1734947"/>
                </a:lnTo>
                <a:lnTo>
                  <a:pt x="116586" y="1772158"/>
                </a:lnTo>
                <a:lnTo>
                  <a:pt x="136144" y="1808734"/>
                </a:lnTo>
                <a:lnTo>
                  <a:pt x="156972" y="1844802"/>
                </a:lnTo>
                <a:lnTo>
                  <a:pt x="179197" y="1880235"/>
                </a:lnTo>
                <a:lnTo>
                  <a:pt x="202819" y="1915033"/>
                </a:lnTo>
                <a:lnTo>
                  <a:pt x="227711" y="1949196"/>
                </a:lnTo>
                <a:lnTo>
                  <a:pt x="253873" y="1982724"/>
                </a:lnTo>
                <a:lnTo>
                  <a:pt x="281304" y="2015617"/>
                </a:lnTo>
                <a:lnTo>
                  <a:pt x="310007" y="2047748"/>
                </a:lnTo>
                <a:lnTo>
                  <a:pt x="339851" y="2079244"/>
                </a:lnTo>
                <a:lnTo>
                  <a:pt x="370966" y="2109978"/>
                </a:lnTo>
                <a:lnTo>
                  <a:pt x="403098" y="2139950"/>
                </a:lnTo>
                <a:lnTo>
                  <a:pt x="436499" y="2169160"/>
                </a:lnTo>
                <a:lnTo>
                  <a:pt x="470915" y="2197481"/>
                </a:lnTo>
                <a:lnTo>
                  <a:pt x="506475" y="2225040"/>
                </a:lnTo>
                <a:lnTo>
                  <a:pt x="542925" y="2251837"/>
                </a:lnTo>
                <a:lnTo>
                  <a:pt x="580516" y="2277745"/>
                </a:lnTo>
                <a:lnTo>
                  <a:pt x="619125" y="2302764"/>
                </a:lnTo>
                <a:lnTo>
                  <a:pt x="658749" y="2326843"/>
                </a:lnTo>
                <a:lnTo>
                  <a:pt x="699262" y="2350046"/>
                </a:lnTo>
                <a:lnTo>
                  <a:pt x="740663" y="2372321"/>
                </a:lnTo>
                <a:lnTo>
                  <a:pt x="782954" y="2393632"/>
                </a:lnTo>
                <a:lnTo>
                  <a:pt x="826135" y="2413965"/>
                </a:lnTo>
                <a:lnTo>
                  <a:pt x="870203" y="2433294"/>
                </a:lnTo>
                <a:lnTo>
                  <a:pt x="915035" y="2451620"/>
                </a:lnTo>
                <a:lnTo>
                  <a:pt x="960627" y="2468905"/>
                </a:lnTo>
                <a:lnTo>
                  <a:pt x="1006983" y="2485136"/>
                </a:lnTo>
                <a:lnTo>
                  <a:pt x="1054100" y="2500287"/>
                </a:lnTo>
                <a:lnTo>
                  <a:pt x="1101978" y="2514346"/>
                </a:lnTo>
                <a:lnTo>
                  <a:pt x="1150492" y="2527287"/>
                </a:lnTo>
                <a:lnTo>
                  <a:pt x="1199769" y="2539085"/>
                </a:lnTo>
                <a:lnTo>
                  <a:pt x="1249552" y="2549728"/>
                </a:lnTo>
                <a:lnTo>
                  <a:pt x="1299972" y="2559202"/>
                </a:lnTo>
                <a:lnTo>
                  <a:pt x="1351026" y="2567470"/>
                </a:lnTo>
                <a:lnTo>
                  <a:pt x="1402588" y="2574518"/>
                </a:lnTo>
                <a:lnTo>
                  <a:pt x="1454784" y="2580335"/>
                </a:lnTo>
                <a:lnTo>
                  <a:pt x="1507363" y="2584894"/>
                </a:lnTo>
                <a:lnTo>
                  <a:pt x="1560449" y="2588171"/>
                </a:lnTo>
                <a:lnTo>
                  <a:pt x="1614043" y="2590165"/>
                </a:lnTo>
                <a:lnTo>
                  <a:pt x="1668018" y="2590825"/>
                </a:lnTo>
                <a:lnTo>
                  <a:pt x="1721993" y="2590165"/>
                </a:lnTo>
                <a:lnTo>
                  <a:pt x="1775586" y="2588171"/>
                </a:lnTo>
                <a:lnTo>
                  <a:pt x="1828673" y="2584894"/>
                </a:lnTo>
                <a:lnTo>
                  <a:pt x="1881251" y="2580335"/>
                </a:lnTo>
                <a:lnTo>
                  <a:pt x="1933448" y="2574518"/>
                </a:lnTo>
                <a:lnTo>
                  <a:pt x="1985009" y="2567470"/>
                </a:lnTo>
                <a:lnTo>
                  <a:pt x="2036064" y="2559202"/>
                </a:lnTo>
                <a:lnTo>
                  <a:pt x="2086482" y="2549728"/>
                </a:lnTo>
                <a:lnTo>
                  <a:pt x="2136267" y="2539085"/>
                </a:lnTo>
                <a:lnTo>
                  <a:pt x="2185543" y="2527287"/>
                </a:lnTo>
                <a:lnTo>
                  <a:pt x="2234056" y="2514346"/>
                </a:lnTo>
                <a:lnTo>
                  <a:pt x="2281935" y="2500287"/>
                </a:lnTo>
                <a:lnTo>
                  <a:pt x="2329053" y="2485136"/>
                </a:lnTo>
                <a:lnTo>
                  <a:pt x="2375407" y="2468905"/>
                </a:lnTo>
                <a:lnTo>
                  <a:pt x="2421001" y="2451620"/>
                </a:lnTo>
                <a:lnTo>
                  <a:pt x="2465831" y="2433294"/>
                </a:lnTo>
                <a:lnTo>
                  <a:pt x="2509901" y="2413965"/>
                </a:lnTo>
                <a:lnTo>
                  <a:pt x="2553080" y="2393632"/>
                </a:lnTo>
                <a:lnTo>
                  <a:pt x="2595372" y="2372321"/>
                </a:lnTo>
                <a:lnTo>
                  <a:pt x="2636774" y="2350046"/>
                </a:lnTo>
                <a:lnTo>
                  <a:pt x="2677286" y="2326843"/>
                </a:lnTo>
                <a:lnTo>
                  <a:pt x="2716910" y="2302764"/>
                </a:lnTo>
                <a:lnTo>
                  <a:pt x="2755519" y="2277745"/>
                </a:lnTo>
                <a:lnTo>
                  <a:pt x="2793110" y="2251837"/>
                </a:lnTo>
                <a:lnTo>
                  <a:pt x="2829559" y="2225040"/>
                </a:lnTo>
                <a:lnTo>
                  <a:pt x="2865120" y="2197481"/>
                </a:lnTo>
                <a:lnTo>
                  <a:pt x="2899536" y="2169160"/>
                </a:lnTo>
                <a:lnTo>
                  <a:pt x="2932938" y="2139950"/>
                </a:lnTo>
                <a:lnTo>
                  <a:pt x="2965069" y="2109978"/>
                </a:lnTo>
                <a:lnTo>
                  <a:pt x="2996183" y="2079244"/>
                </a:lnTo>
                <a:lnTo>
                  <a:pt x="3026029" y="2047748"/>
                </a:lnTo>
                <a:lnTo>
                  <a:pt x="3054730" y="2015617"/>
                </a:lnTo>
                <a:lnTo>
                  <a:pt x="3082163" y="1982724"/>
                </a:lnTo>
                <a:lnTo>
                  <a:pt x="3108325" y="1949196"/>
                </a:lnTo>
                <a:lnTo>
                  <a:pt x="3133217" y="1915033"/>
                </a:lnTo>
                <a:lnTo>
                  <a:pt x="3156839" y="1880235"/>
                </a:lnTo>
                <a:lnTo>
                  <a:pt x="3179064" y="1844802"/>
                </a:lnTo>
                <a:lnTo>
                  <a:pt x="3199892" y="1808734"/>
                </a:lnTo>
                <a:lnTo>
                  <a:pt x="3219450" y="1772158"/>
                </a:lnTo>
                <a:lnTo>
                  <a:pt x="3237610" y="1734947"/>
                </a:lnTo>
                <a:lnTo>
                  <a:pt x="3254248" y="1697228"/>
                </a:lnTo>
                <a:lnTo>
                  <a:pt x="3269360" y="1659001"/>
                </a:lnTo>
                <a:lnTo>
                  <a:pt x="3283077" y="1620266"/>
                </a:lnTo>
                <a:lnTo>
                  <a:pt x="3295269" y="1581150"/>
                </a:lnTo>
                <a:lnTo>
                  <a:pt x="3305936" y="1541526"/>
                </a:lnTo>
                <a:lnTo>
                  <a:pt x="3315080" y="1501394"/>
                </a:lnTo>
                <a:lnTo>
                  <a:pt x="3322574" y="1461008"/>
                </a:lnTo>
                <a:lnTo>
                  <a:pt x="3328416" y="1420114"/>
                </a:lnTo>
                <a:lnTo>
                  <a:pt x="3332606" y="1378839"/>
                </a:lnTo>
                <a:lnTo>
                  <a:pt x="3335147" y="1337310"/>
                </a:lnTo>
                <a:lnTo>
                  <a:pt x="3336035" y="1295273"/>
                </a:lnTo>
                <a:lnTo>
                  <a:pt x="3335147" y="1253363"/>
                </a:lnTo>
                <a:lnTo>
                  <a:pt x="3332606" y="1211834"/>
                </a:lnTo>
                <a:lnTo>
                  <a:pt x="3328416" y="1170559"/>
                </a:lnTo>
                <a:lnTo>
                  <a:pt x="3322574" y="1129665"/>
                </a:lnTo>
                <a:lnTo>
                  <a:pt x="3315080" y="1089279"/>
                </a:lnTo>
                <a:lnTo>
                  <a:pt x="3305936" y="1049147"/>
                </a:lnTo>
                <a:lnTo>
                  <a:pt x="3295269" y="1009523"/>
                </a:lnTo>
                <a:lnTo>
                  <a:pt x="3283077" y="970407"/>
                </a:lnTo>
                <a:lnTo>
                  <a:pt x="3269360" y="931672"/>
                </a:lnTo>
                <a:lnTo>
                  <a:pt x="3254248" y="893444"/>
                </a:lnTo>
                <a:lnTo>
                  <a:pt x="3237610" y="855853"/>
                </a:lnTo>
                <a:lnTo>
                  <a:pt x="3219450" y="818642"/>
                </a:lnTo>
                <a:lnTo>
                  <a:pt x="3199892" y="782066"/>
                </a:lnTo>
                <a:lnTo>
                  <a:pt x="3179064" y="745998"/>
                </a:lnTo>
                <a:lnTo>
                  <a:pt x="3156839" y="710565"/>
                </a:lnTo>
                <a:lnTo>
                  <a:pt x="3133217" y="675767"/>
                </a:lnTo>
                <a:lnTo>
                  <a:pt x="3108325" y="641604"/>
                </a:lnTo>
                <a:lnTo>
                  <a:pt x="3082163" y="607949"/>
                </a:lnTo>
                <a:lnTo>
                  <a:pt x="3054730" y="575182"/>
                </a:lnTo>
                <a:lnTo>
                  <a:pt x="3026029" y="542925"/>
                </a:lnTo>
                <a:lnTo>
                  <a:pt x="2996183" y="511556"/>
                </a:lnTo>
                <a:lnTo>
                  <a:pt x="2965069" y="480822"/>
                </a:lnTo>
                <a:lnTo>
                  <a:pt x="2932938" y="450850"/>
                </a:lnTo>
                <a:lnTo>
                  <a:pt x="2899536" y="421640"/>
                </a:lnTo>
                <a:lnTo>
                  <a:pt x="2865120" y="393319"/>
                </a:lnTo>
                <a:lnTo>
                  <a:pt x="2829559" y="365632"/>
                </a:lnTo>
                <a:lnTo>
                  <a:pt x="2793110" y="338963"/>
                </a:lnTo>
                <a:lnTo>
                  <a:pt x="2755519" y="313054"/>
                </a:lnTo>
                <a:lnTo>
                  <a:pt x="2716910" y="288036"/>
                </a:lnTo>
                <a:lnTo>
                  <a:pt x="2677286" y="263906"/>
                </a:lnTo>
                <a:lnTo>
                  <a:pt x="2636774" y="240664"/>
                </a:lnTo>
                <a:lnTo>
                  <a:pt x="2595372" y="218439"/>
                </a:lnTo>
                <a:lnTo>
                  <a:pt x="2553080" y="197103"/>
                </a:lnTo>
                <a:lnTo>
                  <a:pt x="2509901" y="176784"/>
                </a:lnTo>
                <a:lnTo>
                  <a:pt x="2465831" y="157479"/>
                </a:lnTo>
                <a:lnTo>
                  <a:pt x="2421001" y="139191"/>
                </a:lnTo>
                <a:lnTo>
                  <a:pt x="2375407" y="121920"/>
                </a:lnTo>
                <a:lnTo>
                  <a:pt x="2329053" y="105663"/>
                </a:lnTo>
                <a:lnTo>
                  <a:pt x="2281935" y="90424"/>
                </a:lnTo>
                <a:lnTo>
                  <a:pt x="2234056" y="76453"/>
                </a:lnTo>
                <a:lnTo>
                  <a:pt x="2185543" y="63500"/>
                </a:lnTo>
                <a:lnTo>
                  <a:pt x="2136267" y="51688"/>
                </a:lnTo>
                <a:lnTo>
                  <a:pt x="2086482" y="41021"/>
                </a:lnTo>
                <a:lnTo>
                  <a:pt x="2036064" y="31623"/>
                </a:lnTo>
                <a:lnTo>
                  <a:pt x="1985009" y="23240"/>
                </a:lnTo>
                <a:lnTo>
                  <a:pt x="1933448" y="16256"/>
                </a:lnTo>
                <a:lnTo>
                  <a:pt x="1881251" y="10413"/>
                </a:lnTo>
                <a:lnTo>
                  <a:pt x="1828673" y="5841"/>
                </a:lnTo>
                <a:lnTo>
                  <a:pt x="1775586" y="2539"/>
                </a:lnTo>
                <a:lnTo>
                  <a:pt x="1721993" y="635"/>
                </a:lnTo>
                <a:lnTo>
                  <a:pt x="1668018" y="0"/>
                </a:lnTo>
                <a:close/>
              </a:path>
            </a:pathLst>
          </a:custGeom>
          <a:solidFill>
            <a:srgbClr val="C5DAC6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6413" name="object 30"/>
          <p:cNvSpPr>
            <a:spLocks/>
          </p:cNvSpPr>
          <p:nvPr/>
        </p:nvSpPr>
        <p:spPr bwMode="auto">
          <a:xfrm>
            <a:off x="5580065" y="4229100"/>
            <a:ext cx="2117725" cy="2628900"/>
          </a:xfrm>
          <a:custGeom>
            <a:avLst/>
            <a:gdLst>
              <a:gd name="T0" fmla="*/ 1437766 w 2117725"/>
              <a:gd name="T1" fmla="*/ 0 h 2628900"/>
              <a:gd name="T2" fmla="*/ 1192529 w 2117725"/>
              <a:gd name="T3" fmla="*/ 50800 h 2628900"/>
              <a:gd name="T4" fmla="*/ 962151 w 2117725"/>
              <a:gd name="T5" fmla="*/ 114300 h 2628900"/>
              <a:gd name="T6" fmla="*/ 818261 w 2117725"/>
              <a:gd name="T7" fmla="*/ 177800 h 2628900"/>
              <a:gd name="T8" fmla="*/ 683133 w 2117725"/>
              <a:gd name="T9" fmla="*/ 254000 h 2628900"/>
              <a:gd name="T10" fmla="*/ 557657 w 2117725"/>
              <a:gd name="T11" fmla="*/ 330200 h 2628900"/>
              <a:gd name="T12" fmla="*/ 442467 w 2117725"/>
              <a:gd name="T13" fmla="*/ 419100 h 2628900"/>
              <a:gd name="T14" fmla="*/ 338582 w 2117725"/>
              <a:gd name="T15" fmla="*/ 520700 h 2628900"/>
              <a:gd name="T16" fmla="*/ 246761 w 2117725"/>
              <a:gd name="T17" fmla="*/ 622300 h 2628900"/>
              <a:gd name="T18" fmla="*/ 168148 w 2117725"/>
              <a:gd name="T19" fmla="*/ 736473 h 2628900"/>
              <a:gd name="T20" fmla="*/ 103504 w 2117725"/>
              <a:gd name="T21" fmla="*/ 850773 h 2628900"/>
              <a:gd name="T22" fmla="*/ 53594 w 2117725"/>
              <a:gd name="T23" fmla="*/ 977773 h 2628900"/>
              <a:gd name="T24" fmla="*/ 19558 w 2117725"/>
              <a:gd name="T25" fmla="*/ 1104773 h 2628900"/>
              <a:gd name="T26" fmla="*/ 2159 w 2117725"/>
              <a:gd name="T27" fmla="*/ 1244473 h 2628900"/>
              <a:gd name="T28" fmla="*/ 2286 w 2117725"/>
              <a:gd name="T29" fmla="*/ 1384173 h 2628900"/>
              <a:gd name="T30" fmla="*/ 19812 w 2117725"/>
              <a:gd name="T31" fmla="*/ 1511173 h 2628900"/>
              <a:gd name="T32" fmla="*/ 54101 w 2117725"/>
              <a:gd name="T33" fmla="*/ 1650873 h 2628900"/>
              <a:gd name="T34" fmla="*/ 104139 w 2117725"/>
              <a:gd name="T35" fmla="*/ 1765173 h 2628900"/>
              <a:gd name="T36" fmla="*/ 168910 w 2117725"/>
              <a:gd name="T37" fmla="*/ 1892173 h 2628900"/>
              <a:gd name="T38" fmla="*/ 247650 w 2117725"/>
              <a:gd name="T39" fmla="*/ 2006600 h 2628900"/>
              <a:gd name="T40" fmla="*/ 339471 w 2117725"/>
              <a:gd name="T41" fmla="*/ 2108200 h 2628900"/>
              <a:gd name="T42" fmla="*/ 443484 w 2117725"/>
              <a:gd name="T43" fmla="*/ 2209800 h 2628900"/>
              <a:gd name="T44" fmla="*/ 558673 w 2117725"/>
              <a:gd name="T45" fmla="*/ 2298700 h 2628900"/>
              <a:gd name="T46" fmla="*/ 684276 w 2117725"/>
              <a:gd name="T47" fmla="*/ 2374836 h 2628900"/>
              <a:gd name="T48" fmla="*/ 819403 w 2117725"/>
              <a:gd name="T49" fmla="*/ 2451036 h 2628900"/>
              <a:gd name="T50" fmla="*/ 1038225 w 2117725"/>
              <a:gd name="T51" fmla="*/ 2527236 h 2628900"/>
              <a:gd name="T52" fmla="*/ 1523365 w 2117725"/>
              <a:gd name="T53" fmla="*/ 2628836 h 2628900"/>
              <a:gd name="T54" fmla="*/ 2036572 w 2117725"/>
              <a:gd name="T55" fmla="*/ 2603436 h 2628900"/>
              <a:gd name="T56" fmla="*/ 1525270 w 2117725"/>
              <a:gd name="T57" fmla="*/ 2590736 h 2628900"/>
              <a:gd name="T58" fmla="*/ 1279652 w 2117725"/>
              <a:gd name="T59" fmla="*/ 2565336 h 2628900"/>
              <a:gd name="T60" fmla="*/ 1123441 w 2117725"/>
              <a:gd name="T61" fmla="*/ 2527236 h 2628900"/>
              <a:gd name="T62" fmla="*/ 902462 w 2117725"/>
              <a:gd name="T63" fmla="*/ 2451036 h 2628900"/>
              <a:gd name="T64" fmla="*/ 765301 w 2117725"/>
              <a:gd name="T65" fmla="*/ 2387536 h 2628900"/>
              <a:gd name="T66" fmla="*/ 637286 w 2117725"/>
              <a:gd name="T67" fmla="*/ 2311400 h 2628900"/>
              <a:gd name="T68" fmla="*/ 519302 w 2117725"/>
              <a:gd name="T69" fmla="*/ 2222500 h 2628900"/>
              <a:gd name="T70" fmla="*/ 411988 w 2117725"/>
              <a:gd name="T71" fmla="*/ 2133600 h 2628900"/>
              <a:gd name="T72" fmla="*/ 316357 w 2117725"/>
              <a:gd name="T73" fmla="*/ 2032000 h 2628900"/>
              <a:gd name="T74" fmla="*/ 233172 w 2117725"/>
              <a:gd name="T75" fmla="*/ 1930273 h 2628900"/>
              <a:gd name="T76" fmla="*/ 163195 w 2117725"/>
              <a:gd name="T77" fmla="*/ 1815973 h 2628900"/>
              <a:gd name="T78" fmla="*/ 107441 w 2117725"/>
              <a:gd name="T79" fmla="*/ 1688973 h 2628900"/>
              <a:gd name="T80" fmla="*/ 66675 w 2117725"/>
              <a:gd name="T81" fmla="*/ 1574673 h 2628900"/>
              <a:gd name="T82" fmla="*/ 41401 w 2117725"/>
              <a:gd name="T83" fmla="*/ 1447673 h 2628900"/>
              <a:gd name="T84" fmla="*/ 32892 w 2117725"/>
              <a:gd name="T85" fmla="*/ 1307973 h 2628900"/>
              <a:gd name="T86" fmla="*/ 41528 w 2117725"/>
              <a:gd name="T87" fmla="*/ 1180973 h 2628900"/>
              <a:gd name="T88" fmla="*/ 66675 w 2117725"/>
              <a:gd name="T89" fmla="*/ 1053973 h 2628900"/>
              <a:gd name="T90" fmla="*/ 107569 w 2117725"/>
              <a:gd name="T91" fmla="*/ 926973 h 2628900"/>
              <a:gd name="T92" fmla="*/ 163449 w 2117725"/>
              <a:gd name="T93" fmla="*/ 812673 h 2628900"/>
              <a:gd name="T94" fmla="*/ 233425 w 2117725"/>
              <a:gd name="T95" fmla="*/ 698373 h 2628900"/>
              <a:gd name="T96" fmla="*/ 316611 w 2117725"/>
              <a:gd name="T97" fmla="*/ 596900 h 2628900"/>
              <a:gd name="T98" fmla="*/ 412241 w 2117725"/>
              <a:gd name="T99" fmla="*/ 495300 h 2628900"/>
              <a:gd name="T100" fmla="*/ 519557 w 2117725"/>
              <a:gd name="T101" fmla="*/ 406400 h 2628900"/>
              <a:gd name="T102" fmla="*/ 637539 w 2117725"/>
              <a:gd name="T103" fmla="*/ 317500 h 2628900"/>
              <a:gd name="T104" fmla="*/ 765555 w 2117725"/>
              <a:gd name="T105" fmla="*/ 241300 h 2628900"/>
              <a:gd name="T106" fmla="*/ 902588 w 2117725"/>
              <a:gd name="T107" fmla="*/ 177800 h 2628900"/>
              <a:gd name="T108" fmla="*/ 1200912 w 2117725"/>
              <a:gd name="T109" fmla="*/ 76200 h 2628900"/>
              <a:gd name="T110" fmla="*/ 2117217 w 2117725"/>
              <a:gd name="T111" fmla="*/ 25400 h 262890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117725"/>
              <a:gd name="T169" fmla="*/ 0 h 2628900"/>
              <a:gd name="T170" fmla="*/ 2117725 w 2117725"/>
              <a:gd name="T171" fmla="*/ 2628900 h 262890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117725" h="2628900">
                <a:moveTo>
                  <a:pt x="1952244" y="0"/>
                </a:moveTo>
                <a:lnTo>
                  <a:pt x="1437766" y="0"/>
                </a:lnTo>
                <a:lnTo>
                  <a:pt x="1272666" y="25400"/>
                </a:lnTo>
                <a:lnTo>
                  <a:pt x="1192529" y="50800"/>
                </a:lnTo>
                <a:lnTo>
                  <a:pt x="1114044" y="63500"/>
                </a:lnTo>
                <a:lnTo>
                  <a:pt x="962151" y="114300"/>
                </a:lnTo>
                <a:lnTo>
                  <a:pt x="889126" y="152400"/>
                </a:lnTo>
                <a:lnTo>
                  <a:pt x="818261" y="177800"/>
                </a:lnTo>
                <a:lnTo>
                  <a:pt x="749553" y="215900"/>
                </a:lnTo>
                <a:lnTo>
                  <a:pt x="683133" y="254000"/>
                </a:lnTo>
                <a:lnTo>
                  <a:pt x="619125" y="292100"/>
                </a:lnTo>
                <a:lnTo>
                  <a:pt x="557657" y="330200"/>
                </a:lnTo>
                <a:lnTo>
                  <a:pt x="498728" y="381000"/>
                </a:lnTo>
                <a:lnTo>
                  <a:pt x="442467" y="419100"/>
                </a:lnTo>
                <a:lnTo>
                  <a:pt x="389000" y="469900"/>
                </a:lnTo>
                <a:lnTo>
                  <a:pt x="338582" y="520700"/>
                </a:lnTo>
                <a:lnTo>
                  <a:pt x="291084" y="571500"/>
                </a:lnTo>
                <a:lnTo>
                  <a:pt x="246761" y="622300"/>
                </a:lnTo>
                <a:lnTo>
                  <a:pt x="205866" y="685673"/>
                </a:lnTo>
                <a:lnTo>
                  <a:pt x="168148" y="736473"/>
                </a:lnTo>
                <a:lnTo>
                  <a:pt x="133985" y="799973"/>
                </a:lnTo>
                <a:lnTo>
                  <a:pt x="103504" y="850773"/>
                </a:lnTo>
                <a:lnTo>
                  <a:pt x="76580" y="914273"/>
                </a:lnTo>
                <a:lnTo>
                  <a:pt x="53594" y="977773"/>
                </a:lnTo>
                <a:lnTo>
                  <a:pt x="34544" y="1041273"/>
                </a:lnTo>
                <a:lnTo>
                  <a:pt x="19558" y="1104773"/>
                </a:lnTo>
                <a:lnTo>
                  <a:pt x="8636" y="1180973"/>
                </a:lnTo>
                <a:lnTo>
                  <a:pt x="2159" y="1244473"/>
                </a:lnTo>
                <a:lnTo>
                  <a:pt x="0" y="1307973"/>
                </a:lnTo>
                <a:lnTo>
                  <a:pt x="2286" y="1384173"/>
                </a:lnTo>
                <a:lnTo>
                  <a:pt x="8889" y="1447673"/>
                </a:lnTo>
                <a:lnTo>
                  <a:pt x="19812" y="1511173"/>
                </a:lnTo>
                <a:lnTo>
                  <a:pt x="34925" y="1587373"/>
                </a:lnTo>
                <a:lnTo>
                  <a:pt x="54101" y="1650873"/>
                </a:lnTo>
                <a:lnTo>
                  <a:pt x="77215" y="1714373"/>
                </a:lnTo>
                <a:lnTo>
                  <a:pt x="104139" y="1765173"/>
                </a:lnTo>
                <a:lnTo>
                  <a:pt x="134747" y="1828673"/>
                </a:lnTo>
                <a:lnTo>
                  <a:pt x="168910" y="1892173"/>
                </a:lnTo>
                <a:lnTo>
                  <a:pt x="206628" y="1942973"/>
                </a:lnTo>
                <a:lnTo>
                  <a:pt x="247650" y="2006600"/>
                </a:lnTo>
                <a:lnTo>
                  <a:pt x="292100" y="2057400"/>
                </a:lnTo>
                <a:lnTo>
                  <a:pt x="339471" y="2108200"/>
                </a:lnTo>
                <a:lnTo>
                  <a:pt x="390016" y="2159000"/>
                </a:lnTo>
                <a:lnTo>
                  <a:pt x="443484" y="2209800"/>
                </a:lnTo>
                <a:lnTo>
                  <a:pt x="499745" y="2247900"/>
                </a:lnTo>
                <a:lnTo>
                  <a:pt x="558673" y="2298700"/>
                </a:lnTo>
                <a:lnTo>
                  <a:pt x="620140" y="2336736"/>
                </a:lnTo>
                <a:lnTo>
                  <a:pt x="684276" y="2374836"/>
                </a:lnTo>
                <a:lnTo>
                  <a:pt x="750570" y="2412936"/>
                </a:lnTo>
                <a:lnTo>
                  <a:pt x="819403" y="2451036"/>
                </a:lnTo>
                <a:lnTo>
                  <a:pt x="963167" y="2501836"/>
                </a:lnTo>
                <a:lnTo>
                  <a:pt x="1038225" y="2527236"/>
                </a:lnTo>
                <a:lnTo>
                  <a:pt x="1193546" y="2578036"/>
                </a:lnTo>
                <a:lnTo>
                  <a:pt x="1523365" y="2628836"/>
                </a:lnTo>
                <a:lnTo>
                  <a:pt x="1868804" y="2628836"/>
                </a:lnTo>
                <a:lnTo>
                  <a:pt x="2036572" y="2603436"/>
                </a:lnTo>
                <a:lnTo>
                  <a:pt x="1609852" y="2603436"/>
                </a:lnTo>
                <a:lnTo>
                  <a:pt x="1525270" y="2590736"/>
                </a:lnTo>
                <a:lnTo>
                  <a:pt x="1442085" y="2590736"/>
                </a:lnTo>
                <a:lnTo>
                  <a:pt x="1279652" y="2565336"/>
                </a:lnTo>
                <a:lnTo>
                  <a:pt x="1200658" y="2539936"/>
                </a:lnTo>
                <a:lnTo>
                  <a:pt x="1123441" y="2527236"/>
                </a:lnTo>
                <a:lnTo>
                  <a:pt x="974089" y="2476436"/>
                </a:lnTo>
                <a:lnTo>
                  <a:pt x="902462" y="2451036"/>
                </a:lnTo>
                <a:lnTo>
                  <a:pt x="832865" y="2412936"/>
                </a:lnTo>
                <a:lnTo>
                  <a:pt x="765301" y="2387536"/>
                </a:lnTo>
                <a:lnTo>
                  <a:pt x="700151" y="2349436"/>
                </a:lnTo>
                <a:lnTo>
                  <a:pt x="637286" y="2311400"/>
                </a:lnTo>
                <a:lnTo>
                  <a:pt x="577088" y="2260600"/>
                </a:lnTo>
                <a:lnTo>
                  <a:pt x="519302" y="2222500"/>
                </a:lnTo>
                <a:lnTo>
                  <a:pt x="464312" y="2184400"/>
                </a:lnTo>
                <a:lnTo>
                  <a:pt x="411988" y="2133600"/>
                </a:lnTo>
                <a:lnTo>
                  <a:pt x="362712" y="2082800"/>
                </a:lnTo>
                <a:lnTo>
                  <a:pt x="316357" y="2032000"/>
                </a:lnTo>
                <a:lnTo>
                  <a:pt x="273176" y="1981200"/>
                </a:lnTo>
                <a:lnTo>
                  <a:pt x="233172" y="1930273"/>
                </a:lnTo>
                <a:lnTo>
                  <a:pt x="196469" y="1866773"/>
                </a:lnTo>
                <a:lnTo>
                  <a:pt x="163195" y="1815973"/>
                </a:lnTo>
                <a:lnTo>
                  <a:pt x="133603" y="1752473"/>
                </a:lnTo>
                <a:lnTo>
                  <a:pt x="107441" y="1688973"/>
                </a:lnTo>
                <a:lnTo>
                  <a:pt x="85089" y="1638173"/>
                </a:lnTo>
                <a:lnTo>
                  <a:pt x="66675" y="1574673"/>
                </a:lnTo>
                <a:lnTo>
                  <a:pt x="52070" y="1511173"/>
                </a:lnTo>
                <a:lnTo>
                  <a:pt x="41401" y="1447673"/>
                </a:lnTo>
                <a:lnTo>
                  <a:pt x="35051" y="1384173"/>
                </a:lnTo>
                <a:lnTo>
                  <a:pt x="32892" y="1307973"/>
                </a:lnTo>
                <a:lnTo>
                  <a:pt x="35178" y="1244473"/>
                </a:lnTo>
                <a:lnTo>
                  <a:pt x="41528" y="1180973"/>
                </a:lnTo>
                <a:lnTo>
                  <a:pt x="52070" y="1117473"/>
                </a:lnTo>
                <a:lnTo>
                  <a:pt x="66675" y="1053973"/>
                </a:lnTo>
                <a:lnTo>
                  <a:pt x="85216" y="990473"/>
                </a:lnTo>
                <a:lnTo>
                  <a:pt x="107569" y="926973"/>
                </a:lnTo>
                <a:lnTo>
                  <a:pt x="133730" y="863473"/>
                </a:lnTo>
                <a:lnTo>
                  <a:pt x="163449" y="812673"/>
                </a:lnTo>
                <a:lnTo>
                  <a:pt x="196723" y="749173"/>
                </a:lnTo>
                <a:lnTo>
                  <a:pt x="233425" y="698373"/>
                </a:lnTo>
                <a:lnTo>
                  <a:pt x="273303" y="647700"/>
                </a:lnTo>
                <a:lnTo>
                  <a:pt x="316611" y="596900"/>
                </a:lnTo>
                <a:lnTo>
                  <a:pt x="362838" y="546100"/>
                </a:lnTo>
                <a:lnTo>
                  <a:pt x="412241" y="495300"/>
                </a:lnTo>
                <a:lnTo>
                  <a:pt x="464438" y="444500"/>
                </a:lnTo>
                <a:lnTo>
                  <a:pt x="519557" y="406400"/>
                </a:lnTo>
                <a:lnTo>
                  <a:pt x="577214" y="355600"/>
                </a:lnTo>
                <a:lnTo>
                  <a:pt x="637539" y="317500"/>
                </a:lnTo>
                <a:lnTo>
                  <a:pt x="700404" y="279400"/>
                </a:lnTo>
                <a:lnTo>
                  <a:pt x="765555" y="241300"/>
                </a:lnTo>
                <a:lnTo>
                  <a:pt x="832992" y="203200"/>
                </a:lnTo>
                <a:lnTo>
                  <a:pt x="902588" y="177800"/>
                </a:lnTo>
                <a:lnTo>
                  <a:pt x="1048003" y="127000"/>
                </a:lnTo>
                <a:lnTo>
                  <a:pt x="1200912" y="76200"/>
                </a:lnTo>
                <a:lnTo>
                  <a:pt x="1525524" y="25400"/>
                </a:lnTo>
                <a:lnTo>
                  <a:pt x="2117217" y="25400"/>
                </a:lnTo>
                <a:lnTo>
                  <a:pt x="195224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6414" name="object 31"/>
          <p:cNvSpPr>
            <a:spLocks/>
          </p:cNvSpPr>
          <p:nvPr/>
        </p:nvSpPr>
        <p:spPr bwMode="auto">
          <a:xfrm>
            <a:off x="7380290" y="4279900"/>
            <a:ext cx="1609725" cy="2578100"/>
          </a:xfrm>
          <a:custGeom>
            <a:avLst/>
            <a:gdLst>
              <a:gd name="T0" fmla="*/ 84708 w 1610359"/>
              <a:gd name="T1" fmla="*/ 0 h 2578100"/>
              <a:gd name="T2" fmla="*/ 562101 w 1610359"/>
              <a:gd name="T3" fmla="*/ 101600 h 2578100"/>
              <a:gd name="T4" fmla="*/ 777112 w 1610359"/>
              <a:gd name="T5" fmla="*/ 177800 h 2578100"/>
              <a:gd name="T6" fmla="*/ 909827 w 1610359"/>
              <a:gd name="T7" fmla="*/ 254000 h 2578100"/>
              <a:gd name="T8" fmla="*/ 1032891 w 1610359"/>
              <a:gd name="T9" fmla="*/ 330200 h 2578100"/>
              <a:gd name="T10" fmla="*/ 1145667 w 1610359"/>
              <a:gd name="T11" fmla="*/ 419100 h 2578100"/>
              <a:gd name="T12" fmla="*/ 1247267 w 1610359"/>
              <a:gd name="T13" fmla="*/ 520700 h 2578100"/>
              <a:gd name="T14" fmla="*/ 1336802 w 1610359"/>
              <a:gd name="T15" fmla="*/ 622300 h 2578100"/>
              <a:gd name="T16" fmla="*/ 1413382 w 1610359"/>
              <a:gd name="T17" fmla="*/ 723773 h 2578100"/>
              <a:gd name="T18" fmla="*/ 1476375 w 1610359"/>
              <a:gd name="T19" fmla="*/ 838073 h 2578100"/>
              <a:gd name="T20" fmla="*/ 1524888 w 1610359"/>
              <a:gd name="T21" fmla="*/ 965073 h 2578100"/>
              <a:gd name="T22" fmla="*/ 1557908 w 1610359"/>
              <a:gd name="T23" fmla="*/ 1092073 h 2578100"/>
              <a:gd name="T24" fmla="*/ 1574800 w 1610359"/>
              <a:gd name="T25" fmla="*/ 1219073 h 2578100"/>
              <a:gd name="T26" fmla="*/ 1574800 w 1610359"/>
              <a:gd name="T27" fmla="*/ 1358773 h 2578100"/>
              <a:gd name="T28" fmla="*/ 1557908 w 1610359"/>
              <a:gd name="T29" fmla="*/ 1485773 h 2578100"/>
              <a:gd name="T30" fmla="*/ 1524761 w 1610359"/>
              <a:gd name="T31" fmla="*/ 1612773 h 2578100"/>
              <a:gd name="T32" fmla="*/ 1476248 w 1610359"/>
              <a:gd name="T33" fmla="*/ 1727073 h 2578100"/>
              <a:gd name="T34" fmla="*/ 1413255 w 1610359"/>
              <a:gd name="T35" fmla="*/ 1841373 h 2578100"/>
              <a:gd name="T36" fmla="*/ 1336675 w 1610359"/>
              <a:gd name="T37" fmla="*/ 1955800 h 2578100"/>
              <a:gd name="T38" fmla="*/ 1247140 w 1610359"/>
              <a:gd name="T39" fmla="*/ 2057400 h 2578100"/>
              <a:gd name="T40" fmla="*/ 1145412 w 1610359"/>
              <a:gd name="T41" fmla="*/ 2159000 h 2578100"/>
              <a:gd name="T42" fmla="*/ 1032636 w 1610359"/>
              <a:gd name="T43" fmla="*/ 2235200 h 2578100"/>
              <a:gd name="T44" fmla="*/ 909574 w 1610359"/>
              <a:gd name="T45" fmla="*/ 2324036 h 2578100"/>
              <a:gd name="T46" fmla="*/ 776858 w 1610359"/>
              <a:gd name="T47" fmla="*/ 2387536 h 2578100"/>
              <a:gd name="T48" fmla="*/ 635634 w 1610359"/>
              <a:gd name="T49" fmla="*/ 2451036 h 2578100"/>
              <a:gd name="T50" fmla="*/ 409067 w 1610359"/>
              <a:gd name="T51" fmla="*/ 2514536 h 2578100"/>
              <a:gd name="T52" fmla="*/ 167767 w 1610359"/>
              <a:gd name="T53" fmla="*/ 2565336 h 2578100"/>
              <a:gd name="T54" fmla="*/ 0 w 1610359"/>
              <a:gd name="T55" fmla="*/ 2578036 h 2578100"/>
              <a:gd name="T56" fmla="*/ 417449 w 1610359"/>
              <a:gd name="T57" fmla="*/ 2552636 h 2578100"/>
              <a:gd name="T58" fmla="*/ 647826 w 1610359"/>
              <a:gd name="T59" fmla="*/ 2476436 h 2578100"/>
              <a:gd name="T60" fmla="*/ 860425 w 1610359"/>
              <a:gd name="T61" fmla="*/ 2387536 h 2578100"/>
              <a:gd name="T62" fmla="*/ 990853 w 1610359"/>
              <a:gd name="T63" fmla="*/ 2311336 h 2578100"/>
              <a:gd name="T64" fmla="*/ 1111377 w 1610359"/>
              <a:gd name="T65" fmla="*/ 2222500 h 2578100"/>
              <a:gd name="T66" fmla="*/ 1220977 w 1610359"/>
              <a:gd name="T67" fmla="*/ 2133600 h 2578100"/>
              <a:gd name="T68" fmla="*/ 1318768 w 1610359"/>
              <a:gd name="T69" fmla="*/ 2032000 h 2578100"/>
              <a:gd name="T70" fmla="*/ 1404111 w 1610359"/>
              <a:gd name="T71" fmla="*/ 1917573 h 2578100"/>
              <a:gd name="T72" fmla="*/ 1475994 w 1610359"/>
              <a:gd name="T73" fmla="*/ 1803273 h 2578100"/>
              <a:gd name="T74" fmla="*/ 1533398 w 1610359"/>
              <a:gd name="T75" fmla="*/ 1676273 h 2578100"/>
              <a:gd name="T76" fmla="*/ 1575434 w 1610359"/>
              <a:gd name="T77" fmla="*/ 1549273 h 2578100"/>
              <a:gd name="T78" fmla="*/ 1601343 w 1610359"/>
              <a:gd name="T79" fmla="*/ 1422273 h 2578100"/>
              <a:gd name="T80" fmla="*/ 1609978 w 1610359"/>
              <a:gd name="T81" fmla="*/ 1282573 h 2578100"/>
              <a:gd name="T82" fmla="*/ 1601088 w 1610359"/>
              <a:gd name="T83" fmla="*/ 1155573 h 2578100"/>
              <a:gd name="T84" fmla="*/ 1574927 w 1610359"/>
              <a:gd name="T85" fmla="*/ 1015873 h 2578100"/>
              <a:gd name="T86" fmla="*/ 1532762 w 1610359"/>
              <a:gd name="T87" fmla="*/ 888873 h 2578100"/>
              <a:gd name="T88" fmla="*/ 1475231 w 1610359"/>
              <a:gd name="T89" fmla="*/ 774573 h 2578100"/>
              <a:gd name="T90" fmla="*/ 1403223 w 1610359"/>
              <a:gd name="T91" fmla="*/ 647573 h 2578100"/>
              <a:gd name="T92" fmla="*/ 1317878 w 1610359"/>
              <a:gd name="T93" fmla="*/ 546100 h 2578100"/>
              <a:gd name="T94" fmla="*/ 1219961 w 1610359"/>
              <a:gd name="T95" fmla="*/ 444500 h 2578100"/>
              <a:gd name="T96" fmla="*/ 1110360 w 1610359"/>
              <a:gd name="T97" fmla="*/ 342900 h 2578100"/>
              <a:gd name="T98" fmla="*/ 989837 w 1610359"/>
              <a:gd name="T99" fmla="*/ 266700 h 2578100"/>
              <a:gd name="T100" fmla="*/ 859281 w 1610359"/>
              <a:gd name="T101" fmla="*/ 190500 h 2578100"/>
              <a:gd name="T102" fmla="*/ 719708 w 1610359"/>
              <a:gd name="T103" fmla="*/ 127000 h 2578100"/>
              <a:gd name="T104" fmla="*/ 495046 w 1610359"/>
              <a:gd name="T105" fmla="*/ 38100 h 2578100"/>
              <a:gd name="T106" fmla="*/ 336169 w 1610359"/>
              <a:gd name="T107" fmla="*/ 0 h 257810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610359"/>
              <a:gd name="T163" fmla="*/ 0 h 2578100"/>
              <a:gd name="T164" fmla="*/ 1610359 w 1610359"/>
              <a:gd name="T165" fmla="*/ 2578100 h 257810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610359" h="2578100">
                <a:moveTo>
                  <a:pt x="336169" y="0"/>
                </a:moveTo>
                <a:lnTo>
                  <a:pt x="84708" y="0"/>
                </a:lnTo>
                <a:lnTo>
                  <a:pt x="409321" y="50800"/>
                </a:lnTo>
                <a:lnTo>
                  <a:pt x="562101" y="101600"/>
                </a:lnTo>
                <a:lnTo>
                  <a:pt x="707517" y="152400"/>
                </a:lnTo>
                <a:lnTo>
                  <a:pt x="777112" y="177800"/>
                </a:lnTo>
                <a:lnTo>
                  <a:pt x="844676" y="215900"/>
                </a:lnTo>
                <a:lnTo>
                  <a:pt x="909827" y="254000"/>
                </a:lnTo>
                <a:lnTo>
                  <a:pt x="972566" y="292100"/>
                </a:lnTo>
                <a:lnTo>
                  <a:pt x="1032891" y="330200"/>
                </a:lnTo>
                <a:lnTo>
                  <a:pt x="1090676" y="381000"/>
                </a:lnTo>
                <a:lnTo>
                  <a:pt x="1145667" y="419100"/>
                </a:lnTo>
                <a:lnTo>
                  <a:pt x="1197991" y="469900"/>
                </a:lnTo>
                <a:lnTo>
                  <a:pt x="1247267" y="520700"/>
                </a:lnTo>
                <a:lnTo>
                  <a:pt x="1293622" y="571500"/>
                </a:lnTo>
                <a:lnTo>
                  <a:pt x="1336802" y="622300"/>
                </a:lnTo>
                <a:lnTo>
                  <a:pt x="1376679" y="672973"/>
                </a:lnTo>
                <a:lnTo>
                  <a:pt x="1413382" y="723773"/>
                </a:lnTo>
                <a:lnTo>
                  <a:pt x="1446656" y="787273"/>
                </a:lnTo>
                <a:lnTo>
                  <a:pt x="1476375" y="838073"/>
                </a:lnTo>
                <a:lnTo>
                  <a:pt x="1502536" y="901573"/>
                </a:lnTo>
                <a:lnTo>
                  <a:pt x="1524888" y="965073"/>
                </a:lnTo>
                <a:lnTo>
                  <a:pt x="1543303" y="1028573"/>
                </a:lnTo>
                <a:lnTo>
                  <a:pt x="1557908" y="1092073"/>
                </a:lnTo>
                <a:lnTo>
                  <a:pt x="1568577" y="1155573"/>
                </a:lnTo>
                <a:lnTo>
                  <a:pt x="1574800" y="1219073"/>
                </a:lnTo>
                <a:lnTo>
                  <a:pt x="1576958" y="1282573"/>
                </a:lnTo>
                <a:lnTo>
                  <a:pt x="1574800" y="1358773"/>
                </a:lnTo>
                <a:lnTo>
                  <a:pt x="1568450" y="1422273"/>
                </a:lnTo>
                <a:lnTo>
                  <a:pt x="1557908" y="1485773"/>
                </a:lnTo>
                <a:lnTo>
                  <a:pt x="1543303" y="1549273"/>
                </a:lnTo>
                <a:lnTo>
                  <a:pt x="1524761" y="1612773"/>
                </a:lnTo>
                <a:lnTo>
                  <a:pt x="1502409" y="1676273"/>
                </a:lnTo>
                <a:lnTo>
                  <a:pt x="1476248" y="1727073"/>
                </a:lnTo>
                <a:lnTo>
                  <a:pt x="1446529" y="1790573"/>
                </a:lnTo>
                <a:lnTo>
                  <a:pt x="1413255" y="1841373"/>
                </a:lnTo>
                <a:lnTo>
                  <a:pt x="1376552" y="1904873"/>
                </a:lnTo>
                <a:lnTo>
                  <a:pt x="1336675" y="1955800"/>
                </a:lnTo>
                <a:lnTo>
                  <a:pt x="1293368" y="2006600"/>
                </a:lnTo>
                <a:lnTo>
                  <a:pt x="1247140" y="2057400"/>
                </a:lnTo>
                <a:lnTo>
                  <a:pt x="1197736" y="2108200"/>
                </a:lnTo>
                <a:lnTo>
                  <a:pt x="1145412" y="2159000"/>
                </a:lnTo>
                <a:lnTo>
                  <a:pt x="1090549" y="2197100"/>
                </a:lnTo>
                <a:lnTo>
                  <a:pt x="1032636" y="2235200"/>
                </a:lnTo>
                <a:lnTo>
                  <a:pt x="972438" y="2286000"/>
                </a:lnTo>
                <a:lnTo>
                  <a:pt x="909574" y="2324036"/>
                </a:lnTo>
                <a:lnTo>
                  <a:pt x="844423" y="2362136"/>
                </a:lnTo>
                <a:lnTo>
                  <a:pt x="776858" y="2387536"/>
                </a:lnTo>
                <a:lnTo>
                  <a:pt x="707262" y="2425636"/>
                </a:lnTo>
                <a:lnTo>
                  <a:pt x="635634" y="2451036"/>
                </a:lnTo>
                <a:lnTo>
                  <a:pt x="486409" y="2501836"/>
                </a:lnTo>
                <a:lnTo>
                  <a:pt x="409067" y="2514536"/>
                </a:lnTo>
                <a:lnTo>
                  <a:pt x="330073" y="2539936"/>
                </a:lnTo>
                <a:lnTo>
                  <a:pt x="167767" y="2565336"/>
                </a:lnTo>
                <a:lnTo>
                  <a:pt x="84454" y="2565336"/>
                </a:lnTo>
                <a:lnTo>
                  <a:pt x="0" y="2578036"/>
                </a:lnTo>
                <a:lnTo>
                  <a:pt x="255524" y="2578036"/>
                </a:lnTo>
                <a:lnTo>
                  <a:pt x="417449" y="2552636"/>
                </a:lnTo>
                <a:lnTo>
                  <a:pt x="572770" y="2501836"/>
                </a:lnTo>
                <a:lnTo>
                  <a:pt x="647826" y="2476436"/>
                </a:lnTo>
                <a:lnTo>
                  <a:pt x="791591" y="2425636"/>
                </a:lnTo>
                <a:lnTo>
                  <a:pt x="860425" y="2387536"/>
                </a:lnTo>
                <a:lnTo>
                  <a:pt x="926719" y="2349436"/>
                </a:lnTo>
                <a:lnTo>
                  <a:pt x="990853" y="2311336"/>
                </a:lnTo>
                <a:lnTo>
                  <a:pt x="1052322" y="2273300"/>
                </a:lnTo>
                <a:lnTo>
                  <a:pt x="1111377" y="2222500"/>
                </a:lnTo>
                <a:lnTo>
                  <a:pt x="1167510" y="2184400"/>
                </a:lnTo>
                <a:lnTo>
                  <a:pt x="1220977" y="2133600"/>
                </a:lnTo>
                <a:lnTo>
                  <a:pt x="1271397" y="2082800"/>
                </a:lnTo>
                <a:lnTo>
                  <a:pt x="1318768" y="2032000"/>
                </a:lnTo>
                <a:lnTo>
                  <a:pt x="1363218" y="1981200"/>
                </a:lnTo>
                <a:lnTo>
                  <a:pt x="1404111" y="1917573"/>
                </a:lnTo>
                <a:lnTo>
                  <a:pt x="1441830" y="1866773"/>
                </a:lnTo>
                <a:lnTo>
                  <a:pt x="1475994" y="1803273"/>
                </a:lnTo>
                <a:lnTo>
                  <a:pt x="1506474" y="1739773"/>
                </a:lnTo>
                <a:lnTo>
                  <a:pt x="1533398" y="1676273"/>
                </a:lnTo>
                <a:lnTo>
                  <a:pt x="1556384" y="1612773"/>
                </a:lnTo>
                <a:lnTo>
                  <a:pt x="1575434" y="1549273"/>
                </a:lnTo>
                <a:lnTo>
                  <a:pt x="1590421" y="1485773"/>
                </a:lnTo>
                <a:lnTo>
                  <a:pt x="1601343" y="1422273"/>
                </a:lnTo>
                <a:lnTo>
                  <a:pt x="1607820" y="1358773"/>
                </a:lnTo>
                <a:lnTo>
                  <a:pt x="1609978" y="1282573"/>
                </a:lnTo>
                <a:lnTo>
                  <a:pt x="1607693" y="1219073"/>
                </a:lnTo>
                <a:lnTo>
                  <a:pt x="1601088" y="1155573"/>
                </a:lnTo>
                <a:lnTo>
                  <a:pt x="1590040" y="1079373"/>
                </a:lnTo>
                <a:lnTo>
                  <a:pt x="1574927" y="1015873"/>
                </a:lnTo>
                <a:lnTo>
                  <a:pt x="1555877" y="952373"/>
                </a:lnTo>
                <a:lnTo>
                  <a:pt x="1532762" y="888873"/>
                </a:lnTo>
                <a:lnTo>
                  <a:pt x="1505838" y="825373"/>
                </a:lnTo>
                <a:lnTo>
                  <a:pt x="1475231" y="774573"/>
                </a:lnTo>
                <a:lnTo>
                  <a:pt x="1440942" y="711073"/>
                </a:lnTo>
                <a:lnTo>
                  <a:pt x="1403223" y="647573"/>
                </a:lnTo>
                <a:lnTo>
                  <a:pt x="1362202" y="596900"/>
                </a:lnTo>
                <a:lnTo>
                  <a:pt x="1317878" y="546100"/>
                </a:lnTo>
                <a:lnTo>
                  <a:pt x="1270507" y="495300"/>
                </a:lnTo>
                <a:lnTo>
                  <a:pt x="1219961" y="444500"/>
                </a:lnTo>
                <a:lnTo>
                  <a:pt x="1166495" y="393700"/>
                </a:lnTo>
                <a:lnTo>
                  <a:pt x="1110360" y="342900"/>
                </a:lnTo>
                <a:lnTo>
                  <a:pt x="1051305" y="304800"/>
                </a:lnTo>
                <a:lnTo>
                  <a:pt x="989837" y="266700"/>
                </a:lnTo>
                <a:lnTo>
                  <a:pt x="925702" y="228600"/>
                </a:lnTo>
                <a:lnTo>
                  <a:pt x="859281" y="190500"/>
                </a:lnTo>
                <a:lnTo>
                  <a:pt x="790575" y="152400"/>
                </a:lnTo>
                <a:lnTo>
                  <a:pt x="719708" y="127000"/>
                </a:lnTo>
                <a:lnTo>
                  <a:pt x="646683" y="88900"/>
                </a:lnTo>
                <a:lnTo>
                  <a:pt x="495046" y="38100"/>
                </a:lnTo>
                <a:lnTo>
                  <a:pt x="416432" y="25400"/>
                </a:lnTo>
                <a:lnTo>
                  <a:pt x="336169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6415" name="object 32"/>
          <p:cNvSpPr>
            <a:spLocks/>
          </p:cNvSpPr>
          <p:nvPr/>
        </p:nvSpPr>
        <p:spPr bwMode="auto">
          <a:xfrm>
            <a:off x="5580064" y="4305300"/>
            <a:ext cx="1903412" cy="2552700"/>
          </a:xfrm>
          <a:custGeom>
            <a:avLst/>
            <a:gdLst>
              <a:gd name="T0" fmla="*/ 1482598 w 1903729"/>
              <a:gd name="T1" fmla="*/ 0 h 2552700"/>
              <a:gd name="T2" fmla="*/ 1007745 w 1903729"/>
              <a:gd name="T3" fmla="*/ 101600 h 2552700"/>
              <a:gd name="T4" fmla="*/ 794004 w 1903729"/>
              <a:gd name="T5" fmla="*/ 177800 h 2552700"/>
              <a:gd name="T6" fmla="*/ 662178 w 1903729"/>
              <a:gd name="T7" fmla="*/ 254000 h 2552700"/>
              <a:gd name="T8" fmla="*/ 539877 w 1903729"/>
              <a:gd name="T9" fmla="*/ 330200 h 2552700"/>
              <a:gd name="T10" fmla="*/ 427863 w 1903729"/>
              <a:gd name="T11" fmla="*/ 419100 h 2552700"/>
              <a:gd name="T12" fmla="*/ 327025 w 1903729"/>
              <a:gd name="T13" fmla="*/ 508000 h 2552700"/>
              <a:gd name="T14" fmla="*/ 238252 w 1903729"/>
              <a:gd name="T15" fmla="*/ 609600 h 2552700"/>
              <a:gd name="T16" fmla="*/ 162179 w 1903729"/>
              <a:gd name="T17" fmla="*/ 723773 h 2552700"/>
              <a:gd name="T18" fmla="*/ 99822 w 1903729"/>
              <a:gd name="T19" fmla="*/ 838073 h 2552700"/>
              <a:gd name="T20" fmla="*/ 51816 w 1903729"/>
              <a:gd name="T21" fmla="*/ 952373 h 2552700"/>
              <a:gd name="T22" fmla="*/ 19050 w 1903729"/>
              <a:gd name="T23" fmla="*/ 1079373 h 2552700"/>
              <a:gd name="T24" fmla="*/ 2159 w 1903729"/>
              <a:gd name="T25" fmla="*/ 1206373 h 2552700"/>
              <a:gd name="T26" fmla="*/ 2159 w 1903729"/>
              <a:gd name="T27" fmla="*/ 1333373 h 2552700"/>
              <a:gd name="T28" fmla="*/ 18796 w 1903729"/>
              <a:gd name="T29" fmla="*/ 1473073 h 2552700"/>
              <a:gd name="T30" fmla="*/ 51435 w 1903729"/>
              <a:gd name="T31" fmla="*/ 1587373 h 2552700"/>
              <a:gd name="T32" fmla="*/ 99441 w 1903729"/>
              <a:gd name="T33" fmla="*/ 1714373 h 2552700"/>
              <a:gd name="T34" fmla="*/ 161798 w 1903729"/>
              <a:gd name="T35" fmla="*/ 1828673 h 2552700"/>
              <a:gd name="T36" fmla="*/ 237617 w 1903729"/>
              <a:gd name="T37" fmla="*/ 1930400 h 2552700"/>
              <a:gd name="T38" fmla="*/ 326517 w 1903729"/>
              <a:gd name="T39" fmla="*/ 2032000 h 2552700"/>
              <a:gd name="T40" fmla="*/ 427355 w 1903729"/>
              <a:gd name="T41" fmla="*/ 2133600 h 2552700"/>
              <a:gd name="T42" fmla="*/ 539242 w 1903729"/>
              <a:gd name="T43" fmla="*/ 2222500 h 2552700"/>
              <a:gd name="T44" fmla="*/ 661543 w 1903729"/>
              <a:gd name="T45" fmla="*/ 2298636 h 2552700"/>
              <a:gd name="T46" fmla="*/ 793369 w 1903729"/>
              <a:gd name="T47" fmla="*/ 2362136 h 2552700"/>
              <a:gd name="T48" fmla="*/ 933831 w 1903729"/>
              <a:gd name="T49" fmla="*/ 2425636 h 2552700"/>
              <a:gd name="T50" fmla="*/ 1159129 w 1903729"/>
              <a:gd name="T51" fmla="*/ 2489136 h 2552700"/>
              <a:gd name="T52" fmla="*/ 1481963 w 1903729"/>
              <a:gd name="T53" fmla="*/ 2552636 h 2552700"/>
              <a:gd name="T54" fmla="*/ 1903349 w 1903729"/>
              <a:gd name="T55" fmla="*/ 2539936 h 2552700"/>
              <a:gd name="T56" fmla="*/ 1161415 w 1903729"/>
              <a:gd name="T57" fmla="*/ 2489136 h 2552700"/>
              <a:gd name="T58" fmla="*/ 866648 w 1903729"/>
              <a:gd name="T59" fmla="*/ 2387536 h 2552700"/>
              <a:gd name="T60" fmla="*/ 731138 w 1903729"/>
              <a:gd name="T61" fmla="*/ 2324036 h 2552700"/>
              <a:gd name="T62" fmla="*/ 604901 w 1903729"/>
              <a:gd name="T63" fmla="*/ 2247900 h 2552700"/>
              <a:gd name="T64" fmla="*/ 488442 w 1903729"/>
              <a:gd name="T65" fmla="*/ 2171700 h 2552700"/>
              <a:gd name="T66" fmla="*/ 382778 w 1903729"/>
              <a:gd name="T67" fmla="*/ 2082800 h 2552700"/>
              <a:gd name="T68" fmla="*/ 288671 w 1903729"/>
              <a:gd name="T69" fmla="*/ 1981200 h 2552700"/>
              <a:gd name="T70" fmla="*/ 207010 w 1903729"/>
              <a:gd name="T71" fmla="*/ 1879473 h 2552700"/>
              <a:gd name="T72" fmla="*/ 138303 w 1903729"/>
              <a:gd name="T73" fmla="*/ 1765173 h 2552700"/>
              <a:gd name="T74" fmla="*/ 83693 w 1903729"/>
              <a:gd name="T75" fmla="*/ 1650873 h 2552700"/>
              <a:gd name="T76" fmla="*/ 43815 w 1903729"/>
              <a:gd name="T77" fmla="*/ 1523873 h 2552700"/>
              <a:gd name="T78" fmla="*/ 19177 w 1903729"/>
              <a:gd name="T79" fmla="*/ 1396873 h 2552700"/>
              <a:gd name="T80" fmla="*/ 10922 w 1903729"/>
              <a:gd name="T81" fmla="*/ 1269873 h 2552700"/>
              <a:gd name="T82" fmla="*/ 19431 w 1903729"/>
              <a:gd name="T83" fmla="*/ 1142873 h 2552700"/>
              <a:gd name="T84" fmla="*/ 44196 w 1903729"/>
              <a:gd name="T85" fmla="*/ 1015873 h 2552700"/>
              <a:gd name="T86" fmla="*/ 84328 w 1903729"/>
              <a:gd name="T87" fmla="*/ 901573 h 2552700"/>
              <a:gd name="T88" fmla="*/ 139065 w 1903729"/>
              <a:gd name="T89" fmla="*/ 787273 h 2552700"/>
              <a:gd name="T90" fmla="*/ 207772 w 1903729"/>
              <a:gd name="T91" fmla="*/ 672973 h 2552700"/>
              <a:gd name="T92" fmla="*/ 289560 w 1903729"/>
              <a:gd name="T93" fmla="*/ 571500 h 2552700"/>
              <a:gd name="T94" fmla="*/ 383667 w 1903729"/>
              <a:gd name="T95" fmla="*/ 469900 h 2552700"/>
              <a:gd name="T96" fmla="*/ 489458 w 1903729"/>
              <a:gd name="T97" fmla="*/ 381000 h 2552700"/>
              <a:gd name="T98" fmla="*/ 605917 w 1903729"/>
              <a:gd name="T99" fmla="*/ 292100 h 2552700"/>
              <a:gd name="T100" fmla="*/ 732155 w 1903729"/>
              <a:gd name="T101" fmla="*/ 228600 h 2552700"/>
              <a:gd name="T102" fmla="*/ 867663 w 1903729"/>
              <a:gd name="T103" fmla="*/ 165100 h 2552700"/>
              <a:gd name="T104" fmla="*/ 1011428 w 1903729"/>
              <a:gd name="T105" fmla="*/ 101600 h 2552700"/>
              <a:gd name="T106" fmla="*/ 1162558 w 1903729"/>
              <a:gd name="T107" fmla="*/ 63500 h 2552700"/>
              <a:gd name="T108" fmla="*/ 1567434 w 1903729"/>
              <a:gd name="T109" fmla="*/ 12700 h 25527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903729"/>
              <a:gd name="T166" fmla="*/ 0 h 2552700"/>
              <a:gd name="T167" fmla="*/ 1903729 w 1903729"/>
              <a:gd name="T168" fmla="*/ 2552700 h 255270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903729" h="2552700">
                <a:moveTo>
                  <a:pt x="1652142" y="0"/>
                </a:moveTo>
                <a:lnTo>
                  <a:pt x="1482598" y="0"/>
                </a:lnTo>
                <a:lnTo>
                  <a:pt x="1159764" y="50800"/>
                </a:lnTo>
                <a:lnTo>
                  <a:pt x="1007745" y="101600"/>
                </a:lnTo>
                <a:lnTo>
                  <a:pt x="863219" y="152400"/>
                </a:lnTo>
                <a:lnTo>
                  <a:pt x="794004" y="177800"/>
                </a:lnTo>
                <a:lnTo>
                  <a:pt x="726948" y="215900"/>
                </a:lnTo>
                <a:lnTo>
                  <a:pt x="662178" y="254000"/>
                </a:lnTo>
                <a:lnTo>
                  <a:pt x="599694" y="292100"/>
                </a:lnTo>
                <a:lnTo>
                  <a:pt x="539877" y="330200"/>
                </a:lnTo>
                <a:lnTo>
                  <a:pt x="482600" y="368300"/>
                </a:lnTo>
                <a:lnTo>
                  <a:pt x="427863" y="419100"/>
                </a:lnTo>
                <a:lnTo>
                  <a:pt x="376047" y="457200"/>
                </a:lnTo>
                <a:lnTo>
                  <a:pt x="327025" y="508000"/>
                </a:lnTo>
                <a:lnTo>
                  <a:pt x="281050" y="558800"/>
                </a:lnTo>
                <a:lnTo>
                  <a:pt x="238252" y="609600"/>
                </a:lnTo>
                <a:lnTo>
                  <a:pt x="198628" y="660273"/>
                </a:lnTo>
                <a:lnTo>
                  <a:pt x="162179" y="723773"/>
                </a:lnTo>
                <a:lnTo>
                  <a:pt x="129286" y="774573"/>
                </a:lnTo>
                <a:lnTo>
                  <a:pt x="99822" y="838073"/>
                </a:lnTo>
                <a:lnTo>
                  <a:pt x="73913" y="888873"/>
                </a:lnTo>
                <a:lnTo>
                  <a:pt x="51816" y="952373"/>
                </a:lnTo>
                <a:lnTo>
                  <a:pt x="33528" y="1015873"/>
                </a:lnTo>
                <a:lnTo>
                  <a:pt x="19050" y="1079373"/>
                </a:lnTo>
                <a:lnTo>
                  <a:pt x="8509" y="1142873"/>
                </a:lnTo>
                <a:lnTo>
                  <a:pt x="2159" y="1206373"/>
                </a:lnTo>
                <a:lnTo>
                  <a:pt x="0" y="1269873"/>
                </a:lnTo>
                <a:lnTo>
                  <a:pt x="2159" y="1333373"/>
                </a:lnTo>
                <a:lnTo>
                  <a:pt x="8382" y="1409573"/>
                </a:lnTo>
                <a:lnTo>
                  <a:pt x="18796" y="1473073"/>
                </a:lnTo>
                <a:lnTo>
                  <a:pt x="33274" y="1536573"/>
                </a:lnTo>
                <a:lnTo>
                  <a:pt x="51435" y="1587373"/>
                </a:lnTo>
                <a:lnTo>
                  <a:pt x="73533" y="1650873"/>
                </a:lnTo>
                <a:lnTo>
                  <a:pt x="99441" y="1714373"/>
                </a:lnTo>
                <a:lnTo>
                  <a:pt x="128778" y="1765173"/>
                </a:lnTo>
                <a:lnTo>
                  <a:pt x="161798" y="1828673"/>
                </a:lnTo>
                <a:lnTo>
                  <a:pt x="198120" y="1879473"/>
                </a:lnTo>
                <a:lnTo>
                  <a:pt x="237617" y="1930400"/>
                </a:lnTo>
                <a:lnTo>
                  <a:pt x="280543" y="1981200"/>
                </a:lnTo>
                <a:lnTo>
                  <a:pt x="326517" y="2032000"/>
                </a:lnTo>
                <a:lnTo>
                  <a:pt x="375412" y="2082800"/>
                </a:lnTo>
                <a:lnTo>
                  <a:pt x="427355" y="2133600"/>
                </a:lnTo>
                <a:lnTo>
                  <a:pt x="481965" y="2171700"/>
                </a:lnTo>
                <a:lnTo>
                  <a:pt x="539242" y="2222500"/>
                </a:lnTo>
                <a:lnTo>
                  <a:pt x="599059" y="2260600"/>
                </a:lnTo>
                <a:lnTo>
                  <a:pt x="661543" y="2298636"/>
                </a:lnTo>
                <a:lnTo>
                  <a:pt x="726313" y="2336736"/>
                </a:lnTo>
                <a:lnTo>
                  <a:pt x="793369" y="2362136"/>
                </a:lnTo>
                <a:lnTo>
                  <a:pt x="862584" y="2400236"/>
                </a:lnTo>
                <a:lnTo>
                  <a:pt x="933831" y="2425636"/>
                </a:lnTo>
                <a:lnTo>
                  <a:pt x="1082294" y="2476436"/>
                </a:lnTo>
                <a:lnTo>
                  <a:pt x="1159129" y="2489136"/>
                </a:lnTo>
                <a:lnTo>
                  <a:pt x="1237615" y="2514536"/>
                </a:lnTo>
                <a:lnTo>
                  <a:pt x="1481963" y="2552636"/>
                </a:lnTo>
                <a:lnTo>
                  <a:pt x="1820417" y="2552636"/>
                </a:lnTo>
                <a:lnTo>
                  <a:pt x="1903349" y="2539936"/>
                </a:lnTo>
                <a:lnTo>
                  <a:pt x="1482598" y="2539936"/>
                </a:lnTo>
                <a:lnTo>
                  <a:pt x="1161415" y="2489136"/>
                </a:lnTo>
                <a:lnTo>
                  <a:pt x="1010285" y="2438336"/>
                </a:lnTo>
                <a:lnTo>
                  <a:pt x="866648" y="2387536"/>
                </a:lnTo>
                <a:lnTo>
                  <a:pt x="797813" y="2362136"/>
                </a:lnTo>
                <a:lnTo>
                  <a:pt x="731138" y="2324036"/>
                </a:lnTo>
                <a:lnTo>
                  <a:pt x="666877" y="2285936"/>
                </a:lnTo>
                <a:lnTo>
                  <a:pt x="604901" y="2247900"/>
                </a:lnTo>
                <a:lnTo>
                  <a:pt x="545338" y="2209800"/>
                </a:lnTo>
                <a:lnTo>
                  <a:pt x="488442" y="2171700"/>
                </a:lnTo>
                <a:lnTo>
                  <a:pt x="434213" y="2120900"/>
                </a:lnTo>
                <a:lnTo>
                  <a:pt x="382778" y="2082800"/>
                </a:lnTo>
                <a:lnTo>
                  <a:pt x="334137" y="2032000"/>
                </a:lnTo>
                <a:lnTo>
                  <a:pt x="288671" y="1981200"/>
                </a:lnTo>
                <a:lnTo>
                  <a:pt x="246125" y="1930400"/>
                </a:lnTo>
                <a:lnTo>
                  <a:pt x="207010" y="1879473"/>
                </a:lnTo>
                <a:lnTo>
                  <a:pt x="170942" y="1815973"/>
                </a:lnTo>
                <a:lnTo>
                  <a:pt x="138303" y="1765173"/>
                </a:lnTo>
                <a:lnTo>
                  <a:pt x="109220" y="1701673"/>
                </a:lnTo>
                <a:lnTo>
                  <a:pt x="83693" y="1650873"/>
                </a:lnTo>
                <a:lnTo>
                  <a:pt x="61849" y="1587373"/>
                </a:lnTo>
                <a:lnTo>
                  <a:pt x="43815" y="1523873"/>
                </a:lnTo>
                <a:lnTo>
                  <a:pt x="29591" y="1460373"/>
                </a:lnTo>
                <a:lnTo>
                  <a:pt x="19177" y="1396873"/>
                </a:lnTo>
                <a:lnTo>
                  <a:pt x="13081" y="1333373"/>
                </a:lnTo>
                <a:lnTo>
                  <a:pt x="10922" y="1269873"/>
                </a:lnTo>
                <a:lnTo>
                  <a:pt x="13208" y="1206373"/>
                </a:lnTo>
                <a:lnTo>
                  <a:pt x="19431" y="1142873"/>
                </a:lnTo>
                <a:lnTo>
                  <a:pt x="29845" y="1079373"/>
                </a:lnTo>
                <a:lnTo>
                  <a:pt x="44196" y="1015873"/>
                </a:lnTo>
                <a:lnTo>
                  <a:pt x="62357" y="952373"/>
                </a:lnTo>
                <a:lnTo>
                  <a:pt x="84328" y="901573"/>
                </a:lnTo>
                <a:lnTo>
                  <a:pt x="109982" y="838073"/>
                </a:lnTo>
                <a:lnTo>
                  <a:pt x="139065" y="787273"/>
                </a:lnTo>
                <a:lnTo>
                  <a:pt x="171704" y="723773"/>
                </a:lnTo>
                <a:lnTo>
                  <a:pt x="207772" y="672973"/>
                </a:lnTo>
                <a:lnTo>
                  <a:pt x="247015" y="622300"/>
                </a:lnTo>
                <a:lnTo>
                  <a:pt x="289560" y="571500"/>
                </a:lnTo>
                <a:lnTo>
                  <a:pt x="335153" y="520700"/>
                </a:lnTo>
                <a:lnTo>
                  <a:pt x="383667" y="469900"/>
                </a:lnTo>
                <a:lnTo>
                  <a:pt x="435229" y="419100"/>
                </a:lnTo>
                <a:lnTo>
                  <a:pt x="489458" y="381000"/>
                </a:lnTo>
                <a:lnTo>
                  <a:pt x="546354" y="342900"/>
                </a:lnTo>
                <a:lnTo>
                  <a:pt x="605917" y="292100"/>
                </a:lnTo>
                <a:lnTo>
                  <a:pt x="667893" y="254000"/>
                </a:lnTo>
                <a:lnTo>
                  <a:pt x="732155" y="228600"/>
                </a:lnTo>
                <a:lnTo>
                  <a:pt x="798830" y="190500"/>
                </a:lnTo>
                <a:lnTo>
                  <a:pt x="867663" y="165100"/>
                </a:lnTo>
                <a:lnTo>
                  <a:pt x="938530" y="127000"/>
                </a:lnTo>
                <a:lnTo>
                  <a:pt x="1011428" y="101600"/>
                </a:lnTo>
                <a:lnTo>
                  <a:pt x="1086104" y="88900"/>
                </a:lnTo>
                <a:lnTo>
                  <a:pt x="1162558" y="63500"/>
                </a:lnTo>
                <a:lnTo>
                  <a:pt x="1483740" y="12700"/>
                </a:lnTo>
                <a:lnTo>
                  <a:pt x="1567434" y="12700"/>
                </a:lnTo>
                <a:lnTo>
                  <a:pt x="1652142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6416" name="object 33"/>
          <p:cNvSpPr>
            <a:spLocks/>
          </p:cNvSpPr>
          <p:nvPr/>
        </p:nvSpPr>
        <p:spPr bwMode="auto">
          <a:xfrm>
            <a:off x="7308852" y="4318000"/>
            <a:ext cx="1651000" cy="2540000"/>
          </a:xfrm>
          <a:custGeom>
            <a:avLst/>
            <a:gdLst>
              <a:gd name="T0" fmla="*/ 0 w 1651000"/>
              <a:gd name="T1" fmla="*/ 0 h 2540000"/>
              <a:gd name="T2" fmla="*/ 168401 w 1651000"/>
              <a:gd name="T3" fmla="*/ 12700 h 2540000"/>
              <a:gd name="T4" fmla="*/ 565912 w 1651000"/>
              <a:gd name="T5" fmla="*/ 88900 h 2540000"/>
              <a:gd name="T6" fmla="*/ 713486 w 1651000"/>
              <a:gd name="T7" fmla="*/ 127000 h 2540000"/>
              <a:gd name="T8" fmla="*/ 853059 w 1651000"/>
              <a:gd name="T9" fmla="*/ 190500 h 2540000"/>
              <a:gd name="T10" fmla="*/ 984123 w 1651000"/>
              <a:gd name="T11" fmla="*/ 254000 h 2540000"/>
              <a:gd name="T12" fmla="*/ 1105535 w 1651000"/>
              <a:gd name="T13" fmla="*/ 342900 h 2540000"/>
              <a:gd name="T14" fmla="*/ 1216660 w 1651000"/>
              <a:gd name="T15" fmla="*/ 419100 h 2540000"/>
              <a:gd name="T16" fmla="*/ 1316736 w 1651000"/>
              <a:gd name="T17" fmla="*/ 520700 h 2540000"/>
              <a:gd name="T18" fmla="*/ 1404874 w 1651000"/>
              <a:gd name="T19" fmla="*/ 622300 h 2540000"/>
              <a:gd name="T20" fmla="*/ 1480058 w 1651000"/>
              <a:gd name="T21" fmla="*/ 723773 h 2540000"/>
              <a:gd name="T22" fmla="*/ 1541653 w 1651000"/>
              <a:gd name="T23" fmla="*/ 838073 h 2540000"/>
              <a:gd name="T24" fmla="*/ 1589151 w 1651000"/>
              <a:gd name="T25" fmla="*/ 965073 h 2540000"/>
              <a:gd name="T26" fmla="*/ 1621409 w 1651000"/>
              <a:gd name="T27" fmla="*/ 1079373 h 2540000"/>
              <a:gd name="T28" fmla="*/ 1637919 w 1651000"/>
              <a:gd name="T29" fmla="*/ 1206373 h 2540000"/>
              <a:gd name="T30" fmla="*/ 1637792 w 1651000"/>
              <a:gd name="T31" fmla="*/ 1346073 h 2540000"/>
              <a:gd name="T32" fmla="*/ 1621155 w 1651000"/>
              <a:gd name="T33" fmla="*/ 1473073 h 2540000"/>
              <a:gd name="T34" fmla="*/ 1588643 w 1651000"/>
              <a:gd name="T35" fmla="*/ 1587373 h 2540000"/>
              <a:gd name="T36" fmla="*/ 1541018 w 1651000"/>
              <a:gd name="T37" fmla="*/ 1714373 h 2540000"/>
              <a:gd name="T38" fmla="*/ 1479169 w 1651000"/>
              <a:gd name="T39" fmla="*/ 1815973 h 2540000"/>
              <a:gd name="T40" fmla="*/ 1403858 w 1651000"/>
              <a:gd name="T41" fmla="*/ 1930400 h 2540000"/>
              <a:gd name="T42" fmla="*/ 1315847 w 1651000"/>
              <a:gd name="T43" fmla="*/ 2032000 h 2540000"/>
              <a:gd name="T44" fmla="*/ 1215771 w 1651000"/>
              <a:gd name="T45" fmla="*/ 2120900 h 2540000"/>
              <a:gd name="T46" fmla="*/ 1104646 w 1651000"/>
              <a:gd name="T47" fmla="*/ 2209800 h 2540000"/>
              <a:gd name="T48" fmla="*/ 983107 w 1651000"/>
              <a:gd name="T49" fmla="*/ 2285936 h 2540000"/>
              <a:gd name="T50" fmla="*/ 852043 w 1651000"/>
              <a:gd name="T51" fmla="*/ 2362136 h 2540000"/>
              <a:gd name="T52" fmla="*/ 639572 w 1651000"/>
              <a:gd name="T53" fmla="*/ 2438336 h 2540000"/>
              <a:gd name="T54" fmla="*/ 167259 w 1651000"/>
              <a:gd name="T55" fmla="*/ 2539936 h 2540000"/>
              <a:gd name="T56" fmla="*/ 412750 w 1651000"/>
              <a:gd name="T57" fmla="*/ 2514536 h 2540000"/>
              <a:gd name="T58" fmla="*/ 568071 w 1651000"/>
              <a:gd name="T59" fmla="*/ 2476436 h 2540000"/>
              <a:gd name="T60" fmla="*/ 787781 w 1651000"/>
              <a:gd name="T61" fmla="*/ 2400236 h 2540000"/>
              <a:gd name="T62" fmla="*/ 924051 w 1651000"/>
              <a:gd name="T63" fmla="*/ 2336736 h 2540000"/>
              <a:gd name="T64" fmla="*/ 1051179 w 1651000"/>
              <a:gd name="T65" fmla="*/ 2260600 h 2540000"/>
              <a:gd name="T66" fmla="*/ 1168527 w 1651000"/>
              <a:gd name="T67" fmla="*/ 2171700 h 2540000"/>
              <a:gd name="T68" fmla="*/ 1274953 w 1651000"/>
              <a:gd name="T69" fmla="*/ 2082800 h 2540000"/>
              <a:gd name="T70" fmla="*/ 1369822 w 1651000"/>
              <a:gd name="T71" fmla="*/ 1993900 h 2540000"/>
              <a:gd name="T72" fmla="*/ 1452372 w 1651000"/>
              <a:gd name="T73" fmla="*/ 1879473 h 2540000"/>
              <a:gd name="T74" fmla="*/ 1521714 w 1651000"/>
              <a:gd name="T75" fmla="*/ 1765173 h 2540000"/>
              <a:gd name="T76" fmla="*/ 1576959 w 1651000"/>
              <a:gd name="T77" fmla="*/ 1650873 h 2540000"/>
              <a:gd name="T78" fmla="*/ 1617472 w 1651000"/>
              <a:gd name="T79" fmla="*/ 1536573 h 2540000"/>
              <a:gd name="T80" fmla="*/ 1642491 w 1651000"/>
              <a:gd name="T81" fmla="*/ 1409573 h 2540000"/>
              <a:gd name="T82" fmla="*/ 1651000 w 1651000"/>
              <a:gd name="T83" fmla="*/ 1269873 h 2540000"/>
              <a:gd name="T84" fmla="*/ 1642618 w 1651000"/>
              <a:gd name="T85" fmla="*/ 1142873 h 2540000"/>
              <a:gd name="T86" fmla="*/ 1617726 w 1651000"/>
              <a:gd name="T87" fmla="*/ 1015873 h 2540000"/>
              <a:gd name="T88" fmla="*/ 1577340 w 1651000"/>
              <a:gd name="T89" fmla="*/ 901573 h 2540000"/>
              <a:gd name="T90" fmla="*/ 1522095 w 1651000"/>
              <a:gd name="T91" fmla="*/ 774573 h 2540000"/>
              <a:gd name="T92" fmla="*/ 1452880 w 1651000"/>
              <a:gd name="T93" fmla="*/ 660273 h 2540000"/>
              <a:gd name="T94" fmla="*/ 1370457 w 1651000"/>
              <a:gd name="T95" fmla="*/ 558800 h 2540000"/>
              <a:gd name="T96" fmla="*/ 1275588 w 1651000"/>
              <a:gd name="T97" fmla="*/ 457200 h 2540000"/>
              <a:gd name="T98" fmla="*/ 1169162 w 1651000"/>
              <a:gd name="T99" fmla="*/ 368300 h 2540000"/>
              <a:gd name="T100" fmla="*/ 1051814 w 1651000"/>
              <a:gd name="T101" fmla="*/ 292100 h 2540000"/>
              <a:gd name="T102" fmla="*/ 924687 w 1651000"/>
              <a:gd name="T103" fmla="*/ 215900 h 2540000"/>
              <a:gd name="T104" fmla="*/ 788416 w 1651000"/>
              <a:gd name="T105" fmla="*/ 152400 h 2540000"/>
              <a:gd name="T106" fmla="*/ 491871 w 1651000"/>
              <a:gd name="T107" fmla="*/ 50800 h 254000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651000"/>
              <a:gd name="T163" fmla="*/ 0 h 2540000"/>
              <a:gd name="T164" fmla="*/ 1651000 w 1651000"/>
              <a:gd name="T165" fmla="*/ 2540000 h 254000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651000" h="2540000">
                <a:moveTo>
                  <a:pt x="169037" y="0"/>
                </a:moveTo>
                <a:lnTo>
                  <a:pt x="0" y="0"/>
                </a:lnTo>
                <a:lnTo>
                  <a:pt x="84709" y="12700"/>
                </a:lnTo>
                <a:lnTo>
                  <a:pt x="168401" y="12700"/>
                </a:lnTo>
                <a:lnTo>
                  <a:pt x="489458" y="63500"/>
                </a:lnTo>
                <a:lnTo>
                  <a:pt x="565912" y="88900"/>
                </a:lnTo>
                <a:lnTo>
                  <a:pt x="640588" y="101600"/>
                </a:lnTo>
                <a:lnTo>
                  <a:pt x="713486" y="127000"/>
                </a:lnTo>
                <a:lnTo>
                  <a:pt x="784351" y="165100"/>
                </a:lnTo>
                <a:lnTo>
                  <a:pt x="853059" y="190500"/>
                </a:lnTo>
                <a:lnTo>
                  <a:pt x="919734" y="228600"/>
                </a:lnTo>
                <a:lnTo>
                  <a:pt x="984123" y="254000"/>
                </a:lnTo>
                <a:lnTo>
                  <a:pt x="1046099" y="292100"/>
                </a:lnTo>
                <a:lnTo>
                  <a:pt x="1105535" y="342900"/>
                </a:lnTo>
                <a:lnTo>
                  <a:pt x="1162558" y="381000"/>
                </a:lnTo>
                <a:lnTo>
                  <a:pt x="1216660" y="419100"/>
                </a:lnTo>
                <a:lnTo>
                  <a:pt x="1268222" y="469900"/>
                </a:lnTo>
                <a:lnTo>
                  <a:pt x="1316736" y="520700"/>
                </a:lnTo>
                <a:lnTo>
                  <a:pt x="1362329" y="571500"/>
                </a:lnTo>
                <a:lnTo>
                  <a:pt x="1404874" y="622300"/>
                </a:lnTo>
                <a:lnTo>
                  <a:pt x="1443990" y="672973"/>
                </a:lnTo>
                <a:lnTo>
                  <a:pt x="1480058" y="723773"/>
                </a:lnTo>
                <a:lnTo>
                  <a:pt x="1512697" y="787273"/>
                </a:lnTo>
                <a:lnTo>
                  <a:pt x="1541653" y="838073"/>
                </a:lnTo>
                <a:lnTo>
                  <a:pt x="1567307" y="901573"/>
                </a:lnTo>
                <a:lnTo>
                  <a:pt x="1589151" y="965073"/>
                </a:lnTo>
                <a:lnTo>
                  <a:pt x="1607185" y="1015873"/>
                </a:lnTo>
                <a:lnTo>
                  <a:pt x="1621409" y="1079373"/>
                </a:lnTo>
                <a:lnTo>
                  <a:pt x="1631823" y="1142873"/>
                </a:lnTo>
                <a:lnTo>
                  <a:pt x="1637919" y="1206373"/>
                </a:lnTo>
                <a:lnTo>
                  <a:pt x="1639951" y="1269873"/>
                </a:lnTo>
                <a:lnTo>
                  <a:pt x="1637792" y="1346073"/>
                </a:lnTo>
                <a:lnTo>
                  <a:pt x="1631569" y="1409573"/>
                </a:lnTo>
                <a:lnTo>
                  <a:pt x="1621155" y="1473073"/>
                </a:lnTo>
                <a:lnTo>
                  <a:pt x="1606804" y="1523873"/>
                </a:lnTo>
                <a:lnTo>
                  <a:pt x="1588643" y="1587373"/>
                </a:lnTo>
                <a:lnTo>
                  <a:pt x="1566672" y="1650873"/>
                </a:lnTo>
                <a:lnTo>
                  <a:pt x="1541018" y="1714373"/>
                </a:lnTo>
                <a:lnTo>
                  <a:pt x="1511935" y="1765173"/>
                </a:lnTo>
                <a:lnTo>
                  <a:pt x="1479169" y="1815973"/>
                </a:lnTo>
                <a:lnTo>
                  <a:pt x="1443101" y="1879473"/>
                </a:lnTo>
                <a:lnTo>
                  <a:pt x="1403858" y="1930400"/>
                </a:lnTo>
                <a:lnTo>
                  <a:pt x="1361440" y="1981200"/>
                </a:lnTo>
                <a:lnTo>
                  <a:pt x="1315847" y="2032000"/>
                </a:lnTo>
                <a:lnTo>
                  <a:pt x="1267206" y="2082800"/>
                </a:lnTo>
                <a:lnTo>
                  <a:pt x="1215771" y="2120900"/>
                </a:lnTo>
                <a:lnTo>
                  <a:pt x="1161542" y="2171700"/>
                </a:lnTo>
                <a:lnTo>
                  <a:pt x="1104646" y="2209800"/>
                </a:lnTo>
                <a:lnTo>
                  <a:pt x="1045083" y="2247900"/>
                </a:lnTo>
                <a:lnTo>
                  <a:pt x="983107" y="2285936"/>
                </a:lnTo>
                <a:lnTo>
                  <a:pt x="918718" y="2324036"/>
                </a:lnTo>
                <a:lnTo>
                  <a:pt x="852043" y="2362136"/>
                </a:lnTo>
                <a:lnTo>
                  <a:pt x="783336" y="2387536"/>
                </a:lnTo>
                <a:lnTo>
                  <a:pt x="639572" y="2438336"/>
                </a:lnTo>
                <a:lnTo>
                  <a:pt x="488442" y="2489136"/>
                </a:lnTo>
                <a:lnTo>
                  <a:pt x="167259" y="2539936"/>
                </a:lnTo>
                <a:lnTo>
                  <a:pt x="251206" y="2539936"/>
                </a:lnTo>
                <a:lnTo>
                  <a:pt x="412750" y="2514536"/>
                </a:lnTo>
                <a:lnTo>
                  <a:pt x="491236" y="2489136"/>
                </a:lnTo>
                <a:lnTo>
                  <a:pt x="568071" y="2476436"/>
                </a:lnTo>
                <a:lnTo>
                  <a:pt x="716534" y="2425636"/>
                </a:lnTo>
                <a:lnTo>
                  <a:pt x="787781" y="2400236"/>
                </a:lnTo>
                <a:lnTo>
                  <a:pt x="856996" y="2362136"/>
                </a:lnTo>
                <a:lnTo>
                  <a:pt x="924051" y="2336736"/>
                </a:lnTo>
                <a:lnTo>
                  <a:pt x="988822" y="2298636"/>
                </a:lnTo>
                <a:lnTo>
                  <a:pt x="1051179" y="2260600"/>
                </a:lnTo>
                <a:lnTo>
                  <a:pt x="1111123" y="2222500"/>
                </a:lnTo>
                <a:lnTo>
                  <a:pt x="1168527" y="2171700"/>
                </a:lnTo>
                <a:lnTo>
                  <a:pt x="1223137" y="2133600"/>
                </a:lnTo>
                <a:lnTo>
                  <a:pt x="1274953" y="2082800"/>
                </a:lnTo>
                <a:lnTo>
                  <a:pt x="1323975" y="2032000"/>
                </a:lnTo>
                <a:lnTo>
                  <a:pt x="1369822" y="1993900"/>
                </a:lnTo>
                <a:lnTo>
                  <a:pt x="1412748" y="1930400"/>
                </a:lnTo>
                <a:lnTo>
                  <a:pt x="1452372" y="1879473"/>
                </a:lnTo>
                <a:lnTo>
                  <a:pt x="1488694" y="1828673"/>
                </a:lnTo>
                <a:lnTo>
                  <a:pt x="1521714" y="1765173"/>
                </a:lnTo>
                <a:lnTo>
                  <a:pt x="1551051" y="1714373"/>
                </a:lnTo>
                <a:lnTo>
                  <a:pt x="1576959" y="1650873"/>
                </a:lnTo>
                <a:lnTo>
                  <a:pt x="1599184" y="1587373"/>
                </a:lnTo>
                <a:lnTo>
                  <a:pt x="1617472" y="1536573"/>
                </a:lnTo>
                <a:lnTo>
                  <a:pt x="1631950" y="1473073"/>
                </a:lnTo>
                <a:lnTo>
                  <a:pt x="1642491" y="1409573"/>
                </a:lnTo>
                <a:lnTo>
                  <a:pt x="1648841" y="1346073"/>
                </a:lnTo>
                <a:lnTo>
                  <a:pt x="1651000" y="1269873"/>
                </a:lnTo>
                <a:lnTo>
                  <a:pt x="1648841" y="1206373"/>
                </a:lnTo>
                <a:lnTo>
                  <a:pt x="1642618" y="1142873"/>
                </a:lnTo>
                <a:lnTo>
                  <a:pt x="1632204" y="1079373"/>
                </a:lnTo>
                <a:lnTo>
                  <a:pt x="1617726" y="1015873"/>
                </a:lnTo>
                <a:lnTo>
                  <a:pt x="1599438" y="952373"/>
                </a:lnTo>
                <a:lnTo>
                  <a:pt x="1577340" y="901573"/>
                </a:lnTo>
                <a:lnTo>
                  <a:pt x="1551559" y="838073"/>
                </a:lnTo>
                <a:lnTo>
                  <a:pt x="1522095" y="774573"/>
                </a:lnTo>
                <a:lnTo>
                  <a:pt x="1489202" y="723773"/>
                </a:lnTo>
                <a:lnTo>
                  <a:pt x="1452880" y="660273"/>
                </a:lnTo>
                <a:lnTo>
                  <a:pt x="1413256" y="609600"/>
                </a:lnTo>
                <a:lnTo>
                  <a:pt x="1370457" y="558800"/>
                </a:lnTo>
                <a:lnTo>
                  <a:pt x="1324483" y="508000"/>
                </a:lnTo>
                <a:lnTo>
                  <a:pt x="1275588" y="457200"/>
                </a:lnTo>
                <a:lnTo>
                  <a:pt x="1223645" y="419100"/>
                </a:lnTo>
                <a:lnTo>
                  <a:pt x="1169162" y="368300"/>
                </a:lnTo>
                <a:lnTo>
                  <a:pt x="1111758" y="330200"/>
                </a:lnTo>
                <a:lnTo>
                  <a:pt x="1051814" y="292100"/>
                </a:lnTo>
                <a:lnTo>
                  <a:pt x="989457" y="254000"/>
                </a:lnTo>
                <a:lnTo>
                  <a:pt x="924687" y="215900"/>
                </a:lnTo>
                <a:lnTo>
                  <a:pt x="857631" y="177800"/>
                </a:lnTo>
                <a:lnTo>
                  <a:pt x="788416" y="152400"/>
                </a:lnTo>
                <a:lnTo>
                  <a:pt x="643890" y="101600"/>
                </a:lnTo>
                <a:lnTo>
                  <a:pt x="491871" y="50800"/>
                </a:lnTo>
                <a:lnTo>
                  <a:pt x="16903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6418" name="object 35"/>
          <p:cNvSpPr txBox="1">
            <a:spLocks noChangeArrowheads="1"/>
          </p:cNvSpPr>
          <p:nvPr/>
        </p:nvSpPr>
        <p:spPr bwMode="auto">
          <a:xfrm>
            <a:off x="5397501" y="4149726"/>
            <a:ext cx="3571880" cy="265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38735" rIns="0" bIns="0">
            <a:spAutoFit/>
          </a:bodyPr>
          <a:lstStyle/>
          <a:p>
            <a:pPr marL="244475" algn="ctr" fontAlgn="base">
              <a:lnSpc>
                <a:spcPts val="1500"/>
              </a:lnSpc>
              <a:spcBef>
                <a:spcPts val="300"/>
              </a:spcBef>
              <a:spcAft>
                <a:spcPct val="0"/>
              </a:spcAft>
            </a:pPr>
            <a:r>
              <a:rPr lang="ru-RU" sz="1600" b="1" i="1" dirty="0">
                <a:solidFill>
                  <a:srgbClr val="375239"/>
                </a:solidFill>
                <a:latin typeface="Constantia" pitchFamily="18" charset="0"/>
              </a:rPr>
              <a:t>«</a:t>
            </a:r>
            <a:r>
              <a:rPr lang="ru-RU" sz="1600" b="1" i="1" dirty="0">
                <a:solidFill>
                  <a:schemeClr val="accent3">
                    <a:lumMod val="10000"/>
                  </a:schemeClr>
                </a:solidFill>
                <a:latin typeface="Constantia" pitchFamily="18" charset="0"/>
              </a:rPr>
              <a:t>Благоустройство  территории</a:t>
            </a:r>
          </a:p>
          <a:p>
            <a:pPr marL="244475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chemeClr val="accent3">
                    <a:lumMod val="10000"/>
                  </a:schemeClr>
                </a:solidFill>
                <a:latin typeface="Constantia" pitchFamily="18" charset="0"/>
              </a:rPr>
              <a:t>Черновского  </a:t>
            </a:r>
            <a:r>
              <a:rPr lang="ru-RU" sz="1600" b="1" i="1" dirty="0">
                <a:solidFill>
                  <a:schemeClr val="accent3">
                    <a:lumMod val="10000"/>
                  </a:schemeClr>
                </a:solidFill>
                <a:latin typeface="Constantia" pitchFamily="18" charset="0"/>
              </a:rPr>
              <a:t>сельского поселения  </a:t>
            </a:r>
            <a:r>
              <a:rPr lang="ru-RU" sz="1600" b="1" i="1" dirty="0" smtClean="0">
                <a:solidFill>
                  <a:schemeClr val="accent3">
                    <a:lumMod val="10000"/>
                  </a:schemeClr>
                </a:solidFill>
                <a:latin typeface="Constantia" pitchFamily="18" charset="0"/>
              </a:rPr>
              <a:t>Первомайского района Республики Крым»</a:t>
            </a:r>
            <a:endParaRPr lang="ru-RU" sz="1600" b="1" i="1" dirty="0">
              <a:solidFill>
                <a:schemeClr val="accent3">
                  <a:lumMod val="10000"/>
                </a:schemeClr>
              </a:solidFill>
              <a:latin typeface="Constantia" pitchFamily="18" charset="0"/>
            </a:endParaRPr>
          </a:p>
          <a:p>
            <a:pPr marL="244475" algn="ctr" fontAlgn="base">
              <a:lnSpc>
                <a:spcPts val="15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chemeClr val="accent3">
                    <a:lumMod val="10000"/>
                  </a:schemeClr>
                </a:solidFill>
                <a:latin typeface="Constantia" pitchFamily="18" charset="0"/>
              </a:rPr>
              <a:t>2019 год- 33,4% </a:t>
            </a:r>
            <a:r>
              <a:rPr lang="ru-RU" sz="1600" b="1" i="1" dirty="0">
                <a:solidFill>
                  <a:schemeClr val="accent3">
                    <a:lumMod val="10000"/>
                  </a:schemeClr>
                </a:solidFill>
                <a:latin typeface="Constantia" pitchFamily="18" charset="0"/>
              </a:rPr>
              <a:t>от общей суммы  расходов </a:t>
            </a:r>
            <a:r>
              <a:rPr lang="ru-RU" sz="1600" b="1" i="1" dirty="0" smtClean="0">
                <a:solidFill>
                  <a:schemeClr val="accent3">
                    <a:lumMod val="10000"/>
                  </a:schemeClr>
                </a:solidFill>
                <a:latin typeface="Constantia" pitchFamily="18" charset="0"/>
              </a:rPr>
              <a:t>бюджета;</a:t>
            </a:r>
          </a:p>
          <a:p>
            <a:pPr marL="244475" algn="ctr" fontAlgn="base">
              <a:lnSpc>
                <a:spcPts val="15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chemeClr val="accent3">
                    <a:lumMod val="10000"/>
                  </a:schemeClr>
                </a:solidFill>
                <a:latin typeface="Constantia" pitchFamily="18" charset="0"/>
              </a:rPr>
              <a:t>2020 год-</a:t>
            </a:r>
            <a:r>
              <a:rPr lang="ru-RU" sz="1600" b="1" i="1" dirty="0">
                <a:solidFill>
                  <a:srgbClr val="FFCAAA">
                    <a:lumMod val="10000"/>
                  </a:srgbClr>
                </a:solidFill>
                <a:latin typeface="Constantia" pitchFamily="18" charset="0"/>
              </a:rPr>
              <a:t> </a:t>
            </a:r>
            <a:r>
              <a:rPr lang="ru-RU" sz="1600" b="1" i="1" dirty="0" smtClean="0">
                <a:solidFill>
                  <a:srgbClr val="FFCAAA">
                    <a:lumMod val="10000"/>
                  </a:srgbClr>
                </a:solidFill>
                <a:latin typeface="Constantia" pitchFamily="18" charset="0"/>
              </a:rPr>
              <a:t>3,7% </a:t>
            </a:r>
            <a:r>
              <a:rPr lang="ru-RU" sz="1600" b="1" i="1" dirty="0">
                <a:solidFill>
                  <a:srgbClr val="FFCAAA">
                    <a:lumMod val="10000"/>
                  </a:srgbClr>
                </a:solidFill>
                <a:latin typeface="Constantia" pitchFamily="18" charset="0"/>
              </a:rPr>
              <a:t>от общей суммы  расходов бюджета</a:t>
            </a:r>
            <a:endParaRPr lang="ru-RU" sz="1600" b="1" i="1" dirty="0" smtClean="0">
              <a:solidFill>
                <a:schemeClr val="accent3">
                  <a:lumMod val="10000"/>
                </a:schemeClr>
              </a:solidFill>
              <a:latin typeface="Constantia" pitchFamily="18" charset="0"/>
            </a:endParaRPr>
          </a:p>
          <a:p>
            <a:pPr marL="244475" algn="ctr" fontAlgn="base">
              <a:lnSpc>
                <a:spcPts val="1500"/>
              </a:lnSpc>
              <a:spcBef>
                <a:spcPts val="60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chemeClr val="accent3">
                    <a:lumMod val="10000"/>
                  </a:schemeClr>
                </a:solidFill>
                <a:latin typeface="Constantia" pitchFamily="18" charset="0"/>
              </a:rPr>
              <a:t>2021 год-</a:t>
            </a:r>
            <a:r>
              <a:rPr lang="ru-RU" sz="1600" b="1" i="1" dirty="0">
                <a:solidFill>
                  <a:srgbClr val="FFCAAA">
                    <a:lumMod val="10000"/>
                  </a:srgbClr>
                </a:solidFill>
                <a:latin typeface="Constantia" pitchFamily="18" charset="0"/>
              </a:rPr>
              <a:t> </a:t>
            </a:r>
            <a:r>
              <a:rPr lang="ru-RU" sz="1600" b="1" i="1" dirty="0" smtClean="0">
                <a:solidFill>
                  <a:srgbClr val="FFCAAA">
                    <a:lumMod val="10000"/>
                  </a:srgbClr>
                </a:solidFill>
                <a:latin typeface="Constantia" pitchFamily="18" charset="0"/>
              </a:rPr>
              <a:t>5,2% </a:t>
            </a:r>
            <a:r>
              <a:rPr lang="ru-RU" sz="1600" b="1" i="1" dirty="0">
                <a:solidFill>
                  <a:srgbClr val="FFCAAA">
                    <a:lumMod val="10000"/>
                  </a:srgbClr>
                </a:solidFill>
                <a:latin typeface="Constantia" pitchFamily="18" charset="0"/>
              </a:rPr>
              <a:t>от общей суммы  расходов бюджета</a:t>
            </a:r>
            <a:endParaRPr lang="ru-RU" sz="1600" b="1" i="1" dirty="0" smtClean="0">
              <a:solidFill>
                <a:schemeClr val="accent3">
                  <a:lumMod val="10000"/>
                </a:schemeClr>
              </a:solidFill>
              <a:latin typeface="Constantia" pitchFamily="18" charset="0"/>
            </a:endParaRPr>
          </a:p>
          <a:p>
            <a:pPr marL="244475" algn="ctr" fontAlgn="base">
              <a:lnSpc>
                <a:spcPts val="1500"/>
              </a:lnSpc>
              <a:spcBef>
                <a:spcPts val="600"/>
              </a:spcBef>
              <a:spcAft>
                <a:spcPct val="0"/>
              </a:spcAft>
            </a:pPr>
            <a:endParaRPr lang="ru-RU" sz="1600" b="1" i="1" dirty="0">
              <a:solidFill>
                <a:schemeClr val="accent3">
                  <a:lumMod val="10000"/>
                </a:schemeClr>
              </a:solidFill>
              <a:latin typeface="Constantia" pitchFamily="18" charset="0"/>
            </a:endParaRPr>
          </a:p>
        </p:txBody>
      </p:sp>
      <p:sp>
        <p:nvSpPr>
          <p:cNvPr id="16421" name="object 38"/>
          <p:cNvSpPr>
            <a:spLocks/>
          </p:cNvSpPr>
          <p:nvPr/>
        </p:nvSpPr>
        <p:spPr bwMode="auto">
          <a:xfrm>
            <a:off x="6084894" y="1557339"/>
            <a:ext cx="434975" cy="1800225"/>
          </a:xfrm>
          <a:custGeom>
            <a:avLst/>
            <a:gdLst>
              <a:gd name="T0" fmla="*/ 115569 w 219709"/>
              <a:gd name="T1" fmla="*/ 0 h 1140460"/>
              <a:gd name="T2" fmla="*/ 0 w 219709"/>
              <a:gd name="T3" fmla="*/ 0 h 1140460"/>
              <a:gd name="T4" fmla="*/ 19303 w 219709"/>
              <a:gd name="T5" fmla="*/ 1269 h 1140460"/>
              <a:gd name="T6" fmla="*/ 37846 w 219709"/>
              <a:gd name="T7" fmla="*/ 3809 h 1140460"/>
              <a:gd name="T8" fmla="*/ 89153 w 219709"/>
              <a:gd name="T9" fmla="*/ 22859 h 1140460"/>
              <a:gd name="T10" fmla="*/ 132079 w 219709"/>
              <a:gd name="T11" fmla="*/ 54609 h 1140460"/>
              <a:gd name="T12" fmla="*/ 164210 w 219709"/>
              <a:gd name="T13" fmla="*/ 97789 h 1140460"/>
              <a:gd name="T14" fmla="*/ 182752 w 219709"/>
              <a:gd name="T15" fmla="*/ 148589 h 1140460"/>
              <a:gd name="T16" fmla="*/ 186562 w 219709"/>
              <a:gd name="T17" fmla="*/ 185419 h 1140460"/>
              <a:gd name="T18" fmla="*/ 186435 w 219709"/>
              <a:gd name="T19" fmla="*/ 956309 h 1140460"/>
              <a:gd name="T20" fmla="*/ 178053 w 219709"/>
              <a:gd name="T21" fmla="*/ 1009650 h 1140460"/>
              <a:gd name="T22" fmla="*/ 154558 w 219709"/>
              <a:gd name="T23" fmla="*/ 1059179 h 1140460"/>
              <a:gd name="T24" fmla="*/ 118363 w 219709"/>
              <a:gd name="T25" fmla="*/ 1098550 h 1140460"/>
              <a:gd name="T26" fmla="*/ 72389 w 219709"/>
              <a:gd name="T27" fmla="*/ 1126489 h 1140460"/>
              <a:gd name="T28" fmla="*/ 18796 w 219709"/>
              <a:gd name="T29" fmla="*/ 1140459 h 1140460"/>
              <a:gd name="T30" fmla="*/ 115824 w 219709"/>
              <a:gd name="T31" fmla="*/ 1140459 h 1140460"/>
              <a:gd name="T32" fmla="*/ 155955 w 219709"/>
              <a:gd name="T33" fmla="*/ 1108709 h 1140460"/>
              <a:gd name="T34" fmla="*/ 182752 w 219709"/>
              <a:gd name="T35" fmla="*/ 1075689 h 1140460"/>
              <a:gd name="T36" fmla="*/ 202818 w 219709"/>
              <a:gd name="T37" fmla="*/ 1038859 h 1140460"/>
              <a:gd name="T38" fmla="*/ 215264 w 219709"/>
              <a:gd name="T39" fmla="*/ 996950 h 1140460"/>
              <a:gd name="T40" fmla="*/ 219582 w 219709"/>
              <a:gd name="T41" fmla="*/ 956309 h 1140460"/>
              <a:gd name="T42" fmla="*/ 219455 w 219709"/>
              <a:gd name="T43" fmla="*/ 185419 h 1140460"/>
              <a:gd name="T44" fmla="*/ 214756 w 219709"/>
              <a:gd name="T45" fmla="*/ 140969 h 1140460"/>
              <a:gd name="T46" fmla="*/ 201675 w 219709"/>
              <a:gd name="T47" fmla="*/ 100329 h 1140460"/>
              <a:gd name="T48" fmla="*/ 181355 w 219709"/>
              <a:gd name="T49" fmla="*/ 62229 h 1140460"/>
              <a:gd name="T50" fmla="*/ 154177 w 219709"/>
              <a:gd name="T51" fmla="*/ 30479 h 1140460"/>
              <a:gd name="T52" fmla="*/ 121665 w 219709"/>
              <a:gd name="T53" fmla="*/ 3809 h 1140460"/>
              <a:gd name="T54" fmla="*/ 115569 w 219709"/>
              <a:gd name="T55" fmla="*/ 0 h 114046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19709"/>
              <a:gd name="T85" fmla="*/ 0 h 1140460"/>
              <a:gd name="T86" fmla="*/ 219709 w 219709"/>
              <a:gd name="T87" fmla="*/ 1140460 h 1140460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19709" h="1140460">
                <a:moveTo>
                  <a:pt x="115569" y="0"/>
                </a:moveTo>
                <a:lnTo>
                  <a:pt x="0" y="0"/>
                </a:lnTo>
                <a:lnTo>
                  <a:pt x="19303" y="1269"/>
                </a:lnTo>
                <a:lnTo>
                  <a:pt x="37846" y="3809"/>
                </a:lnTo>
                <a:lnTo>
                  <a:pt x="89153" y="22859"/>
                </a:lnTo>
                <a:lnTo>
                  <a:pt x="132079" y="54609"/>
                </a:lnTo>
                <a:lnTo>
                  <a:pt x="164210" y="97789"/>
                </a:lnTo>
                <a:lnTo>
                  <a:pt x="182752" y="148589"/>
                </a:lnTo>
                <a:lnTo>
                  <a:pt x="186562" y="185419"/>
                </a:lnTo>
                <a:lnTo>
                  <a:pt x="186435" y="956309"/>
                </a:lnTo>
                <a:lnTo>
                  <a:pt x="178053" y="1009650"/>
                </a:lnTo>
                <a:lnTo>
                  <a:pt x="154558" y="1059179"/>
                </a:lnTo>
                <a:lnTo>
                  <a:pt x="118363" y="1098550"/>
                </a:lnTo>
                <a:lnTo>
                  <a:pt x="72389" y="1126489"/>
                </a:lnTo>
                <a:lnTo>
                  <a:pt x="18796" y="1140459"/>
                </a:lnTo>
                <a:lnTo>
                  <a:pt x="115824" y="1140459"/>
                </a:lnTo>
                <a:lnTo>
                  <a:pt x="155955" y="1108709"/>
                </a:lnTo>
                <a:lnTo>
                  <a:pt x="182752" y="1075689"/>
                </a:lnTo>
                <a:lnTo>
                  <a:pt x="202818" y="1038859"/>
                </a:lnTo>
                <a:lnTo>
                  <a:pt x="215264" y="996950"/>
                </a:lnTo>
                <a:lnTo>
                  <a:pt x="219582" y="956309"/>
                </a:lnTo>
                <a:lnTo>
                  <a:pt x="219455" y="185419"/>
                </a:lnTo>
                <a:lnTo>
                  <a:pt x="214756" y="140969"/>
                </a:lnTo>
                <a:lnTo>
                  <a:pt x="201675" y="100329"/>
                </a:lnTo>
                <a:lnTo>
                  <a:pt x="181355" y="62229"/>
                </a:lnTo>
                <a:lnTo>
                  <a:pt x="154177" y="30479"/>
                </a:lnTo>
                <a:lnTo>
                  <a:pt x="121665" y="3809"/>
                </a:lnTo>
                <a:lnTo>
                  <a:pt x="115569" y="0"/>
                </a:lnTo>
                <a:close/>
              </a:path>
            </a:pathLst>
          </a:custGeom>
          <a:solidFill>
            <a:srgbClr val="527753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6422" name="object 39"/>
          <p:cNvSpPr>
            <a:spLocks/>
          </p:cNvSpPr>
          <p:nvPr/>
        </p:nvSpPr>
        <p:spPr bwMode="auto">
          <a:xfrm>
            <a:off x="2916239" y="1557338"/>
            <a:ext cx="3240087" cy="1871662"/>
          </a:xfrm>
          <a:custGeom>
            <a:avLst/>
            <a:gdLst>
              <a:gd name="T0" fmla="*/ 2474595 w 2517140"/>
              <a:gd name="T1" fmla="*/ 0 h 1118870"/>
              <a:gd name="T2" fmla="*/ 158368 w 2517140"/>
              <a:gd name="T3" fmla="*/ 0 h 1118870"/>
              <a:gd name="T4" fmla="*/ 140970 w 2517140"/>
              <a:gd name="T5" fmla="*/ 2539 h 1118870"/>
              <a:gd name="T6" fmla="*/ 92583 w 2517140"/>
              <a:gd name="T7" fmla="*/ 20320 h 1118870"/>
              <a:gd name="T8" fmla="*/ 51943 w 2517140"/>
              <a:gd name="T9" fmla="*/ 50800 h 1118870"/>
              <a:gd name="T10" fmla="*/ 21462 w 2517140"/>
              <a:gd name="T11" fmla="*/ 90170 h 1118870"/>
              <a:gd name="T12" fmla="*/ 3683 w 2517140"/>
              <a:gd name="T13" fmla="*/ 138429 h 1118870"/>
              <a:gd name="T14" fmla="*/ 0 w 2517140"/>
              <a:gd name="T15" fmla="*/ 173989 h 1118870"/>
              <a:gd name="T16" fmla="*/ 127 w 2517140"/>
              <a:gd name="T17" fmla="*/ 944879 h 1118870"/>
              <a:gd name="T18" fmla="*/ 7620 w 2517140"/>
              <a:gd name="T19" fmla="*/ 994410 h 1118870"/>
              <a:gd name="T20" fmla="*/ 29464 w 2517140"/>
              <a:gd name="T21" fmla="*/ 1040129 h 1118870"/>
              <a:gd name="T22" fmla="*/ 63246 w 2517140"/>
              <a:gd name="T23" fmla="*/ 1078229 h 1118870"/>
              <a:gd name="T24" fmla="*/ 106299 w 2517140"/>
              <a:gd name="T25" fmla="*/ 1104900 h 1118870"/>
              <a:gd name="T26" fmla="*/ 156717 w 2517140"/>
              <a:gd name="T27" fmla="*/ 1117600 h 1118870"/>
              <a:gd name="T28" fmla="*/ 175513 w 2517140"/>
              <a:gd name="T29" fmla="*/ 1118870 h 1118870"/>
              <a:gd name="T30" fmla="*/ 2455037 w 2517140"/>
              <a:gd name="T31" fmla="*/ 1118870 h 1118870"/>
              <a:gd name="T32" fmla="*/ 2472943 w 2517140"/>
              <a:gd name="T33" fmla="*/ 1117600 h 1118870"/>
              <a:gd name="T34" fmla="*/ 2490342 w 2517140"/>
              <a:gd name="T35" fmla="*/ 1115060 h 1118870"/>
              <a:gd name="T36" fmla="*/ 2507234 w 2517140"/>
              <a:gd name="T37" fmla="*/ 1111250 h 1118870"/>
              <a:gd name="T38" fmla="*/ 2516886 w 2517140"/>
              <a:gd name="T39" fmla="*/ 1107439 h 1118870"/>
              <a:gd name="T40" fmla="*/ 175513 w 2517140"/>
              <a:gd name="T41" fmla="*/ 1107439 h 1118870"/>
              <a:gd name="T42" fmla="*/ 157226 w 2517140"/>
              <a:gd name="T43" fmla="*/ 1106170 h 1118870"/>
              <a:gd name="T44" fmla="*/ 110109 w 2517140"/>
              <a:gd name="T45" fmla="*/ 1094739 h 1118870"/>
              <a:gd name="T46" fmla="*/ 69850 w 2517140"/>
              <a:gd name="T47" fmla="*/ 1069339 h 1118870"/>
              <a:gd name="T48" fmla="*/ 38227 w 2517140"/>
              <a:gd name="T49" fmla="*/ 1033779 h 1118870"/>
              <a:gd name="T50" fmla="*/ 18034 w 2517140"/>
              <a:gd name="T51" fmla="*/ 990600 h 1118870"/>
              <a:gd name="T52" fmla="*/ 11049 w 2517140"/>
              <a:gd name="T53" fmla="*/ 944879 h 1118870"/>
              <a:gd name="T54" fmla="*/ 11049 w 2517140"/>
              <a:gd name="T55" fmla="*/ 173989 h 1118870"/>
              <a:gd name="T56" fmla="*/ 18796 w 2517140"/>
              <a:gd name="T57" fmla="*/ 124460 h 1118870"/>
              <a:gd name="T58" fmla="*/ 39751 w 2517140"/>
              <a:gd name="T59" fmla="*/ 82550 h 1118870"/>
              <a:gd name="T60" fmla="*/ 71882 w 2517140"/>
              <a:gd name="T61" fmla="*/ 46989 h 1118870"/>
              <a:gd name="T62" fmla="*/ 112649 w 2517140"/>
              <a:gd name="T63" fmla="*/ 22860 h 1118870"/>
              <a:gd name="T64" fmla="*/ 160147 w 2517140"/>
              <a:gd name="T65" fmla="*/ 11429 h 1118870"/>
              <a:gd name="T66" fmla="*/ 176784 w 2517140"/>
              <a:gd name="T67" fmla="*/ 10160 h 1118870"/>
              <a:gd name="T68" fmla="*/ 2515235 w 2517140"/>
              <a:gd name="T69" fmla="*/ 10160 h 1118870"/>
              <a:gd name="T70" fmla="*/ 2508758 w 2517140"/>
              <a:gd name="T71" fmla="*/ 7620 h 1118870"/>
              <a:gd name="T72" fmla="*/ 2474595 w 2517140"/>
              <a:gd name="T73" fmla="*/ 0 h 111887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517140"/>
              <a:gd name="T112" fmla="*/ 0 h 1118870"/>
              <a:gd name="T113" fmla="*/ 2517140 w 2517140"/>
              <a:gd name="T114" fmla="*/ 1118870 h 111887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517140" h="1118870">
                <a:moveTo>
                  <a:pt x="2474595" y="0"/>
                </a:moveTo>
                <a:lnTo>
                  <a:pt x="158368" y="0"/>
                </a:lnTo>
                <a:lnTo>
                  <a:pt x="140970" y="2539"/>
                </a:lnTo>
                <a:lnTo>
                  <a:pt x="92583" y="20320"/>
                </a:lnTo>
                <a:lnTo>
                  <a:pt x="51943" y="50800"/>
                </a:lnTo>
                <a:lnTo>
                  <a:pt x="21462" y="90170"/>
                </a:lnTo>
                <a:lnTo>
                  <a:pt x="3683" y="138429"/>
                </a:lnTo>
                <a:lnTo>
                  <a:pt x="0" y="173989"/>
                </a:lnTo>
                <a:lnTo>
                  <a:pt x="127" y="944879"/>
                </a:lnTo>
                <a:lnTo>
                  <a:pt x="7620" y="994410"/>
                </a:lnTo>
                <a:lnTo>
                  <a:pt x="29464" y="1040129"/>
                </a:lnTo>
                <a:lnTo>
                  <a:pt x="63246" y="1078229"/>
                </a:lnTo>
                <a:lnTo>
                  <a:pt x="106299" y="1104900"/>
                </a:lnTo>
                <a:lnTo>
                  <a:pt x="156717" y="1117600"/>
                </a:lnTo>
                <a:lnTo>
                  <a:pt x="175513" y="1118870"/>
                </a:lnTo>
                <a:lnTo>
                  <a:pt x="2455037" y="1118870"/>
                </a:lnTo>
                <a:lnTo>
                  <a:pt x="2472943" y="1117600"/>
                </a:lnTo>
                <a:lnTo>
                  <a:pt x="2490342" y="1115060"/>
                </a:lnTo>
                <a:lnTo>
                  <a:pt x="2507234" y="1111250"/>
                </a:lnTo>
                <a:lnTo>
                  <a:pt x="2516886" y="1107439"/>
                </a:lnTo>
                <a:lnTo>
                  <a:pt x="175513" y="1107439"/>
                </a:lnTo>
                <a:lnTo>
                  <a:pt x="157226" y="1106170"/>
                </a:lnTo>
                <a:lnTo>
                  <a:pt x="110109" y="1094739"/>
                </a:lnTo>
                <a:lnTo>
                  <a:pt x="69850" y="1069339"/>
                </a:lnTo>
                <a:lnTo>
                  <a:pt x="38227" y="1033779"/>
                </a:lnTo>
                <a:lnTo>
                  <a:pt x="18034" y="990600"/>
                </a:lnTo>
                <a:lnTo>
                  <a:pt x="11049" y="944879"/>
                </a:lnTo>
                <a:lnTo>
                  <a:pt x="11049" y="173989"/>
                </a:lnTo>
                <a:lnTo>
                  <a:pt x="18796" y="124460"/>
                </a:lnTo>
                <a:lnTo>
                  <a:pt x="39751" y="82550"/>
                </a:lnTo>
                <a:lnTo>
                  <a:pt x="71882" y="46989"/>
                </a:lnTo>
                <a:lnTo>
                  <a:pt x="112649" y="22860"/>
                </a:lnTo>
                <a:lnTo>
                  <a:pt x="160147" y="11429"/>
                </a:lnTo>
                <a:lnTo>
                  <a:pt x="176784" y="10160"/>
                </a:lnTo>
                <a:lnTo>
                  <a:pt x="2515235" y="10160"/>
                </a:lnTo>
                <a:lnTo>
                  <a:pt x="2508758" y="7620"/>
                </a:lnTo>
                <a:lnTo>
                  <a:pt x="2474595" y="0"/>
                </a:lnTo>
                <a:close/>
              </a:path>
            </a:pathLst>
          </a:custGeom>
          <a:solidFill>
            <a:srgbClr val="527753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6423" name="object 40"/>
          <p:cNvSpPr>
            <a:spLocks/>
          </p:cNvSpPr>
          <p:nvPr/>
        </p:nvSpPr>
        <p:spPr bwMode="auto">
          <a:xfrm>
            <a:off x="8969381" y="1773238"/>
            <a:ext cx="174625" cy="1098550"/>
          </a:xfrm>
          <a:custGeom>
            <a:avLst/>
            <a:gdLst>
              <a:gd name="T0" fmla="*/ 59435 w 175895"/>
              <a:gd name="T1" fmla="*/ 0 h 1097280"/>
              <a:gd name="T2" fmla="*/ 0 w 175895"/>
              <a:gd name="T3" fmla="*/ 0 h 1097280"/>
              <a:gd name="T4" fmla="*/ 18287 w 175895"/>
              <a:gd name="T5" fmla="*/ 1269 h 1097280"/>
              <a:gd name="T6" fmla="*/ 34416 w 175895"/>
              <a:gd name="T7" fmla="*/ 3810 h 1097280"/>
              <a:gd name="T8" fmla="*/ 79628 w 175895"/>
              <a:gd name="T9" fmla="*/ 20319 h 1097280"/>
              <a:gd name="T10" fmla="*/ 117221 w 175895"/>
              <a:gd name="T11" fmla="*/ 49529 h 1097280"/>
              <a:gd name="T12" fmla="*/ 145414 w 175895"/>
              <a:gd name="T13" fmla="*/ 87629 h 1097280"/>
              <a:gd name="T14" fmla="*/ 161543 w 175895"/>
              <a:gd name="T15" fmla="*/ 133350 h 1097280"/>
              <a:gd name="T16" fmla="*/ 164464 w 175895"/>
              <a:gd name="T17" fmla="*/ 163829 h 1097280"/>
              <a:gd name="T18" fmla="*/ 164464 w 175895"/>
              <a:gd name="T19" fmla="*/ 932179 h 1097280"/>
              <a:gd name="T20" fmla="*/ 156717 w 175895"/>
              <a:gd name="T21" fmla="*/ 982979 h 1097280"/>
              <a:gd name="T22" fmla="*/ 135762 w 175895"/>
              <a:gd name="T23" fmla="*/ 1026160 h 1097280"/>
              <a:gd name="T24" fmla="*/ 103504 w 175895"/>
              <a:gd name="T25" fmla="*/ 1060450 h 1097280"/>
              <a:gd name="T26" fmla="*/ 62864 w 175895"/>
              <a:gd name="T27" fmla="*/ 1084579 h 1097280"/>
              <a:gd name="T28" fmla="*/ 15366 w 175895"/>
              <a:gd name="T29" fmla="*/ 1097279 h 1097280"/>
              <a:gd name="T30" fmla="*/ 61086 w 175895"/>
              <a:gd name="T31" fmla="*/ 1097279 h 1097280"/>
              <a:gd name="T32" fmla="*/ 97408 w 175895"/>
              <a:gd name="T33" fmla="*/ 1079500 h 1097280"/>
              <a:gd name="T34" fmla="*/ 135000 w 175895"/>
              <a:gd name="T35" fmla="*/ 1045210 h 1097280"/>
              <a:gd name="T36" fmla="*/ 161416 w 175895"/>
              <a:gd name="T37" fmla="*/ 1002029 h 1097280"/>
              <a:gd name="T38" fmla="*/ 174625 w 175895"/>
              <a:gd name="T39" fmla="*/ 951229 h 1097280"/>
              <a:gd name="T40" fmla="*/ 175513 w 175895"/>
              <a:gd name="T41" fmla="*/ 163829 h 1097280"/>
              <a:gd name="T42" fmla="*/ 174751 w 175895"/>
              <a:gd name="T43" fmla="*/ 147319 h 1097280"/>
              <a:gd name="T44" fmla="*/ 162051 w 175895"/>
              <a:gd name="T45" fmla="*/ 97789 h 1097280"/>
              <a:gd name="T46" fmla="*/ 136016 w 175895"/>
              <a:gd name="T47" fmla="*/ 53339 h 1097280"/>
              <a:gd name="T48" fmla="*/ 98805 w 175895"/>
              <a:gd name="T49" fmla="*/ 20319 h 1097280"/>
              <a:gd name="T50" fmla="*/ 69214 w 175895"/>
              <a:gd name="T51" fmla="*/ 3810 h 1097280"/>
              <a:gd name="T52" fmla="*/ 59435 w 175895"/>
              <a:gd name="T53" fmla="*/ 0 h 109728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75895"/>
              <a:gd name="T82" fmla="*/ 0 h 1097280"/>
              <a:gd name="T83" fmla="*/ 175895 w 175895"/>
              <a:gd name="T84" fmla="*/ 1097280 h 1097280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75895" h="1097280">
                <a:moveTo>
                  <a:pt x="59435" y="0"/>
                </a:moveTo>
                <a:lnTo>
                  <a:pt x="0" y="0"/>
                </a:lnTo>
                <a:lnTo>
                  <a:pt x="18287" y="1269"/>
                </a:lnTo>
                <a:lnTo>
                  <a:pt x="34416" y="3810"/>
                </a:lnTo>
                <a:lnTo>
                  <a:pt x="79628" y="20319"/>
                </a:lnTo>
                <a:lnTo>
                  <a:pt x="117221" y="49529"/>
                </a:lnTo>
                <a:lnTo>
                  <a:pt x="145414" y="87629"/>
                </a:lnTo>
                <a:lnTo>
                  <a:pt x="161543" y="133350"/>
                </a:lnTo>
                <a:lnTo>
                  <a:pt x="164464" y="163829"/>
                </a:lnTo>
                <a:lnTo>
                  <a:pt x="164464" y="932179"/>
                </a:lnTo>
                <a:lnTo>
                  <a:pt x="156717" y="982979"/>
                </a:lnTo>
                <a:lnTo>
                  <a:pt x="135762" y="1026160"/>
                </a:lnTo>
                <a:lnTo>
                  <a:pt x="103504" y="1060450"/>
                </a:lnTo>
                <a:lnTo>
                  <a:pt x="62864" y="1084579"/>
                </a:lnTo>
                <a:lnTo>
                  <a:pt x="15366" y="1097279"/>
                </a:lnTo>
                <a:lnTo>
                  <a:pt x="61086" y="1097279"/>
                </a:lnTo>
                <a:lnTo>
                  <a:pt x="97408" y="1079500"/>
                </a:lnTo>
                <a:lnTo>
                  <a:pt x="135000" y="1045210"/>
                </a:lnTo>
                <a:lnTo>
                  <a:pt x="161416" y="1002029"/>
                </a:lnTo>
                <a:lnTo>
                  <a:pt x="174625" y="951229"/>
                </a:lnTo>
                <a:lnTo>
                  <a:pt x="175513" y="163829"/>
                </a:lnTo>
                <a:lnTo>
                  <a:pt x="174751" y="147319"/>
                </a:lnTo>
                <a:lnTo>
                  <a:pt x="162051" y="97789"/>
                </a:lnTo>
                <a:lnTo>
                  <a:pt x="136016" y="53339"/>
                </a:lnTo>
                <a:lnTo>
                  <a:pt x="98805" y="20319"/>
                </a:lnTo>
                <a:lnTo>
                  <a:pt x="69214" y="3810"/>
                </a:lnTo>
                <a:lnTo>
                  <a:pt x="59435" y="0"/>
                </a:lnTo>
                <a:close/>
              </a:path>
            </a:pathLst>
          </a:custGeom>
          <a:solidFill>
            <a:srgbClr val="527753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6424" name="object 41"/>
          <p:cNvSpPr txBox="1">
            <a:spLocks noChangeArrowheads="1"/>
          </p:cNvSpPr>
          <p:nvPr/>
        </p:nvSpPr>
        <p:spPr bwMode="auto">
          <a:xfrm>
            <a:off x="2267744" y="1557338"/>
            <a:ext cx="4752528" cy="1397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12700" rIns="0" bIns="0"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Clr>
                <a:srgbClr val="FFFF99"/>
              </a:buClr>
            </a:pPr>
            <a:r>
              <a:rPr lang="ru-RU" sz="700" dirty="0">
                <a:solidFill>
                  <a:srgbClr val="70A176"/>
                </a:solidFill>
                <a:latin typeface="Wingdings 3" pitchFamily="18" charset="2"/>
              </a:rPr>
              <a:t></a:t>
            </a:r>
            <a:r>
              <a:rPr lang="ru-RU" sz="700" dirty="0">
                <a:solidFill>
                  <a:srgbClr val="70A176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1" i="1" dirty="0">
                <a:solidFill>
                  <a:schemeClr val="accent3">
                    <a:lumMod val="10000"/>
                  </a:schemeClr>
                </a:solidFill>
                <a:latin typeface="Showcard Gothic" pitchFamily="82" charset="0"/>
              </a:rPr>
              <a:t>Бюджет	</a:t>
            </a:r>
            <a:r>
              <a:rPr lang="ru-RU" b="1" i="1" dirty="0" smtClean="0">
                <a:solidFill>
                  <a:schemeClr val="accent3">
                    <a:lumMod val="10000"/>
                  </a:schemeClr>
                </a:solidFill>
                <a:latin typeface="Showcard Gothic" pitchFamily="82" charset="0"/>
              </a:rPr>
              <a:t>Черновского  </a:t>
            </a:r>
            <a:r>
              <a:rPr lang="ru-RU" b="1" i="1" dirty="0">
                <a:solidFill>
                  <a:schemeClr val="accent3">
                    <a:lumMod val="10000"/>
                  </a:schemeClr>
                </a:solidFill>
                <a:latin typeface="Showcard Gothic" pitchFamily="82" charset="0"/>
              </a:rPr>
              <a:t>сельского поселения </a:t>
            </a:r>
            <a:r>
              <a:rPr lang="ru-RU" i="1" dirty="0" smtClean="0">
                <a:solidFill>
                  <a:schemeClr val="accent3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2019 год и плановый период  2020  и  2021  годов </a:t>
            </a:r>
            <a:r>
              <a:rPr lang="ru-RU" b="1" i="1" dirty="0" smtClean="0">
                <a:solidFill>
                  <a:schemeClr val="accent3">
                    <a:lumMod val="10000"/>
                  </a:schemeClr>
                </a:solidFill>
                <a:latin typeface="Showcard Gothic" pitchFamily="82" charset="0"/>
              </a:rPr>
              <a:t> </a:t>
            </a:r>
            <a:r>
              <a:rPr lang="ru-RU" b="1" i="1" dirty="0">
                <a:solidFill>
                  <a:schemeClr val="accent3">
                    <a:lumMod val="10000"/>
                  </a:schemeClr>
                </a:solidFill>
                <a:latin typeface="Showcard Gothic" pitchFamily="82" charset="0"/>
              </a:rPr>
              <a:t>сформирован в программной  структуре   </a:t>
            </a:r>
            <a:r>
              <a:rPr lang="ru-RU" b="1" i="1" dirty="0" smtClean="0">
                <a:solidFill>
                  <a:schemeClr val="accent3">
                    <a:lumMod val="10000"/>
                  </a:schemeClr>
                </a:solidFill>
                <a:latin typeface="Showcard Gothic" pitchFamily="82" charset="0"/>
              </a:rPr>
              <a:t>расходов  на </a:t>
            </a:r>
            <a:r>
              <a:rPr lang="ru-RU" b="1" i="1" dirty="0">
                <a:solidFill>
                  <a:schemeClr val="accent3">
                    <a:lumMod val="10000"/>
                  </a:schemeClr>
                </a:solidFill>
                <a:latin typeface="Showcard Gothic" pitchFamily="82" charset="0"/>
              </a:rPr>
              <a:t>основе </a:t>
            </a:r>
            <a:r>
              <a:rPr lang="ru-RU" b="1" i="1" dirty="0" smtClean="0">
                <a:solidFill>
                  <a:schemeClr val="accent3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  </a:t>
            </a:r>
            <a:r>
              <a:rPr lang="ru-RU" b="1" i="1" dirty="0">
                <a:solidFill>
                  <a:schemeClr val="accent3">
                    <a:lumMod val="10000"/>
                  </a:schemeClr>
                </a:solidFill>
                <a:latin typeface="Showcard Gothic" pitchFamily="82" charset="0"/>
              </a:rPr>
              <a:t>муниципальных программ</a:t>
            </a:r>
          </a:p>
        </p:txBody>
      </p:sp>
      <p:sp>
        <p:nvSpPr>
          <p:cNvPr id="16430" name="Text Box 46"/>
          <p:cNvSpPr txBox="1">
            <a:spLocks noChangeArrowheads="1"/>
          </p:cNvSpPr>
          <p:nvPr/>
        </p:nvSpPr>
        <p:spPr bwMode="auto">
          <a:xfrm>
            <a:off x="1619251" y="404813"/>
            <a:ext cx="5995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6432" name="WordArt 48"/>
          <p:cNvSpPr>
            <a:spLocks noChangeArrowheads="1" noChangeShapeType="1" noTextEdit="1"/>
          </p:cNvSpPr>
          <p:nvPr/>
        </p:nvSpPr>
        <p:spPr bwMode="auto">
          <a:xfrm>
            <a:off x="395288" y="115889"/>
            <a:ext cx="8424862" cy="15843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kern="10" spc="-28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Бюджет </a:t>
            </a:r>
            <a:r>
              <a:rPr lang="ru-RU" sz="2800" kern="10" spc="-28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Черновского сельского </a:t>
            </a:r>
            <a:r>
              <a:rPr lang="ru-RU" sz="2800" kern="10" spc="-28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поселения</a:t>
            </a:r>
          </a:p>
        </p:txBody>
      </p:sp>
    </p:spTree>
    <p:extLst>
      <p:ext uri="{BB962C8B-B14F-4D97-AF65-F5344CB8AC3E}">
        <p14:creationId xmlns:p14="http://schemas.microsoft.com/office/powerpoint/2010/main" val="3945859158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object 2"/>
          <p:cNvSpPr>
            <a:spLocks/>
          </p:cNvSpPr>
          <p:nvPr/>
        </p:nvSpPr>
        <p:spPr bwMode="auto">
          <a:xfrm>
            <a:off x="585788" y="5965841"/>
            <a:ext cx="4811712" cy="892175"/>
          </a:xfrm>
          <a:custGeom>
            <a:avLst/>
            <a:gdLst>
              <a:gd name="T0" fmla="*/ 0 w 4812030"/>
              <a:gd name="T1" fmla="*/ 0 h 892175"/>
              <a:gd name="T2" fmla="*/ 3550996 w 4812030"/>
              <a:gd name="T3" fmla="*/ 891702 h 892175"/>
              <a:gd name="T4" fmla="*/ 4811725 w 4812030"/>
              <a:gd name="T5" fmla="*/ 891702 h 892175"/>
              <a:gd name="T6" fmla="*/ 0 w 4812030"/>
              <a:gd name="T7" fmla="*/ 0 h 892175"/>
              <a:gd name="T8" fmla="*/ 0 60000 65536"/>
              <a:gd name="T9" fmla="*/ 0 60000 65536"/>
              <a:gd name="T10" fmla="*/ 0 60000 65536"/>
              <a:gd name="T11" fmla="*/ 0 60000 65536"/>
              <a:gd name="T12" fmla="*/ 0 w 4812030"/>
              <a:gd name="T13" fmla="*/ 0 h 892175"/>
              <a:gd name="T14" fmla="*/ 4812030 w 4812030"/>
              <a:gd name="T15" fmla="*/ 892175 h 89217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812030" h="892175">
                <a:moveTo>
                  <a:pt x="0" y="0"/>
                </a:moveTo>
                <a:lnTo>
                  <a:pt x="3550996" y="891702"/>
                </a:lnTo>
                <a:lnTo>
                  <a:pt x="4811725" y="891702"/>
                </a:lnTo>
                <a:lnTo>
                  <a:pt x="0" y="0"/>
                </a:lnTo>
                <a:close/>
              </a:path>
            </a:pathLst>
          </a:custGeom>
          <a:solidFill>
            <a:srgbClr val="B3C9B5">
              <a:alpha val="39999"/>
            </a:srgbClr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10" name="object 3"/>
          <p:cNvSpPr>
            <a:spLocks/>
          </p:cNvSpPr>
          <p:nvPr/>
        </p:nvSpPr>
        <p:spPr bwMode="auto">
          <a:xfrm>
            <a:off x="500063" y="5945204"/>
            <a:ext cx="85725" cy="22225"/>
          </a:xfrm>
          <a:custGeom>
            <a:avLst/>
            <a:gdLst>
              <a:gd name="T0" fmla="*/ 660 w 85725"/>
              <a:gd name="T1" fmla="*/ 0 h 21589"/>
              <a:gd name="T2" fmla="*/ 0 w 85725"/>
              <a:gd name="T3" fmla="*/ 5473 h 21589"/>
              <a:gd name="T4" fmla="*/ 85712 w 85725"/>
              <a:gd name="T5" fmla="*/ 21361 h 21589"/>
              <a:gd name="T6" fmla="*/ 660 w 85725"/>
              <a:gd name="T7" fmla="*/ 0 h 21589"/>
              <a:gd name="T8" fmla="*/ 0 60000 65536"/>
              <a:gd name="T9" fmla="*/ 0 60000 65536"/>
              <a:gd name="T10" fmla="*/ 0 60000 65536"/>
              <a:gd name="T11" fmla="*/ 0 60000 65536"/>
              <a:gd name="T12" fmla="*/ 0 w 85725"/>
              <a:gd name="T13" fmla="*/ 0 h 21589"/>
              <a:gd name="T14" fmla="*/ 85725 w 85725"/>
              <a:gd name="T15" fmla="*/ 21589 h 2158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725" h="21589">
                <a:moveTo>
                  <a:pt x="660" y="0"/>
                </a:moveTo>
                <a:lnTo>
                  <a:pt x="0" y="5473"/>
                </a:lnTo>
                <a:lnTo>
                  <a:pt x="85712" y="21361"/>
                </a:lnTo>
                <a:lnTo>
                  <a:pt x="660" y="0"/>
                </a:lnTo>
                <a:close/>
              </a:path>
            </a:pathLst>
          </a:custGeom>
          <a:solidFill>
            <a:srgbClr val="B3C9B5">
              <a:alpha val="39999"/>
            </a:srgbClr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11" name="object 4"/>
          <p:cNvSpPr>
            <a:spLocks/>
          </p:cNvSpPr>
          <p:nvPr/>
        </p:nvSpPr>
        <p:spPr bwMode="auto">
          <a:xfrm>
            <a:off x="485775" y="5938838"/>
            <a:ext cx="3651250" cy="919162"/>
          </a:xfrm>
          <a:custGeom>
            <a:avLst/>
            <a:gdLst>
              <a:gd name="T0" fmla="*/ 0 w 3651885"/>
              <a:gd name="T1" fmla="*/ 0 h 919479"/>
              <a:gd name="T2" fmla="*/ 7924 w 3651885"/>
              <a:gd name="T3" fmla="*/ 6350 h 919479"/>
              <a:gd name="T4" fmla="*/ 2868929 w 3651885"/>
              <a:gd name="T5" fmla="*/ 918982 h 919479"/>
              <a:gd name="T6" fmla="*/ 3651885 w 3651885"/>
              <a:gd name="T7" fmla="*/ 918982 h 919479"/>
              <a:gd name="T8" fmla="*/ 0 w 3651885"/>
              <a:gd name="T9" fmla="*/ 0 h 9194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51885"/>
              <a:gd name="T16" fmla="*/ 0 h 919479"/>
              <a:gd name="T17" fmla="*/ 3651885 w 3651885"/>
              <a:gd name="T18" fmla="*/ 919479 h 9194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51885" h="919479">
                <a:moveTo>
                  <a:pt x="0" y="0"/>
                </a:moveTo>
                <a:lnTo>
                  <a:pt x="7924" y="6350"/>
                </a:lnTo>
                <a:lnTo>
                  <a:pt x="2868929" y="918982"/>
                </a:lnTo>
                <a:lnTo>
                  <a:pt x="3651885" y="91898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12" name="object 5"/>
          <p:cNvSpPr>
            <a:spLocks noChangeArrowheads="1"/>
          </p:cNvSpPr>
          <p:nvPr/>
        </p:nvSpPr>
        <p:spPr bwMode="auto">
          <a:xfrm>
            <a:off x="0" y="5789629"/>
            <a:ext cx="3398838" cy="106838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7413" name="object 6"/>
          <p:cNvSpPr>
            <a:spLocks noChangeArrowheads="1"/>
          </p:cNvSpPr>
          <p:nvPr/>
        </p:nvSpPr>
        <p:spPr bwMode="auto">
          <a:xfrm>
            <a:off x="0" y="5783279"/>
            <a:ext cx="3373438" cy="107473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7414" name="object 7"/>
          <p:cNvSpPr>
            <a:spLocks noChangeArrowheads="1"/>
          </p:cNvSpPr>
          <p:nvPr/>
        </p:nvSpPr>
        <p:spPr bwMode="auto">
          <a:xfrm>
            <a:off x="2843221" y="5084779"/>
            <a:ext cx="966787" cy="96678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7415" name="object 8"/>
          <p:cNvSpPr>
            <a:spLocks/>
          </p:cNvSpPr>
          <p:nvPr/>
        </p:nvSpPr>
        <p:spPr bwMode="auto">
          <a:xfrm>
            <a:off x="179388" y="1196976"/>
            <a:ext cx="2063750" cy="1901825"/>
          </a:xfrm>
          <a:custGeom>
            <a:avLst/>
            <a:gdLst>
              <a:gd name="T0" fmla="*/ 0 w 2070735"/>
              <a:gd name="T1" fmla="*/ 1902078 h 1902460"/>
              <a:gd name="T2" fmla="*/ 2070608 w 2070735"/>
              <a:gd name="T3" fmla="*/ 1902078 h 1902460"/>
              <a:gd name="T4" fmla="*/ 2070608 w 2070735"/>
              <a:gd name="T5" fmla="*/ 0 h 1902460"/>
              <a:gd name="T6" fmla="*/ 0 w 2070735"/>
              <a:gd name="T7" fmla="*/ 0 h 1902460"/>
              <a:gd name="T8" fmla="*/ 0 w 2070735"/>
              <a:gd name="T9" fmla="*/ 1902078 h 19024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70735"/>
              <a:gd name="T16" fmla="*/ 0 h 1902460"/>
              <a:gd name="T17" fmla="*/ 2070735 w 2070735"/>
              <a:gd name="T18" fmla="*/ 1902460 h 19024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70735" h="1902460">
                <a:moveTo>
                  <a:pt x="0" y="1902078"/>
                </a:moveTo>
                <a:lnTo>
                  <a:pt x="2070608" y="1902078"/>
                </a:lnTo>
                <a:lnTo>
                  <a:pt x="2070608" y="0"/>
                </a:lnTo>
                <a:lnTo>
                  <a:pt x="0" y="0"/>
                </a:lnTo>
                <a:lnTo>
                  <a:pt x="0" y="1902078"/>
                </a:lnTo>
                <a:close/>
              </a:path>
            </a:pathLst>
          </a:custGeom>
          <a:solidFill>
            <a:srgbClr val="E2EBE2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16" name="object 9"/>
          <p:cNvSpPr>
            <a:spLocks/>
          </p:cNvSpPr>
          <p:nvPr/>
        </p:nvSpPr>
        <p:spPr bwMode="auto">
          <a:xfrm>
            <a:off x="7646195" y="2885456"/>
            <a:ext cx="524487" cy="274632"/>
          </a:xfrm>
          <a:custGeom>
            <a:avLst/>
            <a:gdLst>
              <a:gd name="T0" fmla="*/ 0 w 3792220"/>
              <a:gd name="T1" fmla="*/ 1902078 h 1902460"/>
              <a:gd name="T2" fmla="*/ 3791966 w 3792220"/>
              <a:gd name="T3" fmla="*/ 1902078 h 1902460"/>
              <a:gd name="T4" fmla="*/ 3791966 w 3792220"/>
              <a:gd name="T5" fmla="*/ 0 h 1902460"/>
              <a:gd name="T6" fmla="*/ 0 w 3792220"/>
              <a:gd name="T7" fmla="*/ 0 h 1902460"/>
              <a:gd name="T8" fmla="*/ 0 w 3792220"/>
              <a:gd name="T9" fmla="*/ 1902078 h 19024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92220"/>
              <a:gd name="T16" fmla="*/ 0 h 1902460"/>
              <a:gd name="T17" fmla="*/ 3792220 w 3792220"/>
              <a:gd name="T18" fmla="*/ 1902460 h 19024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92220" h="1902460">
                <a:moveTo>
                  <a:pt x="0" y="1902078"/>
                </a:moveTo>
                <a:lnTo>
                  <a:pt x="3791966" y="1902078"/>
                </a:lnTo>
                <a:lnTo>
                  <a:pt x="3791966" y="0"/>
                </a:lnTo>
                <a:lnTo>
                  <a:pt x="0" y="0"/>
                </a:lnTo>
                <a:lnTo>
                  <a:pt x="0" y="1902078"/>
                </a:lnTo>
                <a:close/>
              </a:path>
            </a:pathLst>
          </a:custGeom>
          <a:solidFill>
            <a:srgbClr val="E2EBE2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2021</a:t>
            </a:r>
            <a:endParaRPr lang="ru-RU" sz="11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17" name="object 10"/>
          <p:cNvSpPr>
            <a:spLocks/>
          </p:cNvSpPr>
          <p:nvPr/>
        </p:nvSpPr>
        <p:spPr bwMode="auto">
          <a:xfrm>
            <a:off x="179388" y="3141663"/>
            <a:ext cx="2070100" cy="1858962"/>
          </a:xfrm>
          <a:custGeom>
            <a:avLst/>
            <a:gdLst>
              <a:gd name="T0" fmla="*/ 0 w 2070735"/>
              <a:gd name="T1" fmla="*/ 1858645 h 1858645"/>
              <a:gd name="T2" fmla="*/ 2070608 w 2070735"/>
              <a:gd name="T3" fmla="*/ 1858645 h 1858645"/>
              <a:gd name="T4" fmla="*/ 2070608 w 2070735"/>
              <a:gd name="T5" fmla="*/ 0 h 1858645"/>
              <a:gd name="T6" fmla="*/ 0 w 2070735"/>
              <a:gd name="T7" fmla="*/ 0 h 1858645"/>
              <a:gd name="T8" fmla="*/ 0 w 2070735"/>
              <a:gd name="T9" fmla="*/ 1858645 h 18586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70735"/>
              <a:gd name="T16" fmla="*/ 0 h 1858645"/>
              <a:gd name="T17" fmla="*/ 2070735 w 2070735"/>
              <a:gd name="T18" fmla="*/ 1858645 h 18586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70735" h="1858645">
                <a:moveTo>
                  <a:pt x="0" y="1858645"/>
                </a:moveTo>
                <a:lnTo>
                  <a:pt x="2070608" y="1858645"/>
                </a:lnTo>
                <a:lnTo>
                  <a:pt x="2070608" y="0"/>
                </a:lnTo>
                <a:lnTo>
                  <a:pt x="0" y="0"/>
                </a:lnTo>
                <a:lnTo>
                  <a:pt x="0" y="1858645"/>
                </a:lnTo>
                <a:close/>
              </a:path>
            </a:pathLst>
          </a:custGeom>
          <a:solidFill>
            <a:srgbClr val="F0F6F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18" name="object 11"/>
          <p:cNvSpPr>
            <a:spLocks/>
          </p:cNvSpPr>
          <p:nvPr/>
        </p:nvSpPr>
        <p:spPr bwMode="auto">
          <a:xfrm>
            <a:off x="7765517" y="4502681"/>
            <a:ext cx="359841" cy="187321"/>
          </a:xfrm>
          <a:custGeom>
            <a:avLst/>
            <a:gdLst>
              <a:gd name="T0" fmla="*/ 0 w 3792220"/>
              <a:gd name="T1" fmla="*/ 1858645 h 1858645"/>
              <a:gd name="T2" fmla="*/ 3791966 w 3792220"/>
              <a:gd name="T3" fmla="*/ 1858645 h 1858645"/>
              <a:gd name="T4" fmla="*/ 3791966 w 3792220"/>
              <a:gd name="T5" fmla="*/ 0 h 1858645"/>
              <a:gd name="T6" fmla="*/ 0 w 3792220"/>
              <a:gd name="T7" fmla="*/ 0 h 1858645"/>
              <a:gd name="T8" fmla="*/ 0 w 3792220"/>
              <a:gd name="T9" fmla="*/ 1858645 h 18586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92220"/>
              <a:gd name="T16" fmla="*/ 0 h 1858645"/>
              <a:gd name="T17" fmla="*/ 3792220 w 3792220"/>
              <a:gd name="T18" fmla="*/ 1858645 h 18586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92220" h="1858645">
                <a:moveTo>
                  <a:pt x="0" y="1858645"/>
                </a:moveTo>
                <a:lnTo>
                  <a:pt x="3791966" y="1858645"/>
                </a:lnTo>
                <a:lnTo>
                  <a:pt x="3791966" y="0"/>
                </a:lnTo>
                <a:lnTo>
                  <a:pt x="0" y="0"/>
                </a:lnTo>
                <a:lnTo>
                  <a:pt x="0" y="1858645"/>
                </a:lnTo>
                <a:close/>
              </a:path>
            </a:pathLst>
          </a:custGeom>
          <a:solidFill>
            <a:srgbClr val="F0F6F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prstClr val="black"/>
                </a:solidFill>
                <a:latin typeface="Arial" charset="0"/>
                <a:cs typeface="Arial" charset="0"/>
              </a:rPr>
              <a:t>2021</a:t>
            </a:r>
          </a:p>
        </p:txBody>
      </p:sp>
      <p:sp>
        <p:nvSpPr>
          <p:cNvPr id="17419" name="object 12"/>
          <p:cNvSpPr>
            <a:spLocks/>
          </p:cNvSpPr>
          <p:nvPr/>
        </p:nvSpPr>
        <p:spPr bwMode="auto">
          <a:xfrm>
            <a:off x="7763489" y="6483826"/>
            <a:ext cx="312745" cy="176213"/>
          </a:xfrm>
          <a:custGeom>
            <a:avLst/>
            <a:gdLst>
              <a:gd name="T0" fmla="*/ 0 w 3792220"/>
              <a:gd name="T1" fmla="*/ 1799335 h 1799590"/>
              <a:gd name="T2" fmla="*/ 3791966 w 3792220"/>
              <a:gd name="T3" fmla="*/ 1799335 h 1799590"/>
              <a:gd name="T4" fmla="*/ 3791966 w 3792220"/>
              <a:gd name="T5" fmla="*/ 0 h 1799590"/>
              <a:gd name="T6" fmla="*/ 0 w 3792220"/>
              <a:gd name="T7" fmla="*/ 0 h 1799590"/>
              <a:gd name="T8" fmla="*/ 0 w 3792220"/>
              <a:gd name="T9" fmla="*/ 1799335 h 17995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92220"/>
              <a:gd name="T16" fmla="*/ 0 h 1799590"/>
              <a:gd name="T17" fmla="*/ 3792220 w 3792220"/>
              <a:gd name="T18" fmla="*/ 1799590 h 17995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92220" h="1799590">
                <a:moveTo>
                  <a:pt x="0" y="1799335"/>
                </a:moveTo>
                <a:lnTo>
                  <a:pt x="3791966" y="1799335"/>
                </a:lnTo>
                <a:lnTo>
                  <a:pt x="3791966" y="0"/>
                </a:lnTo>
                <a:lnTo>
                  <a:pt x="0" y="0"/>
                </a:lnTo>
                <a:lnTo>
                  <a:pt x="0" y="1799335"/>
                </a:lnTo>
                <a:close/>
              </a:path>
            </a:pathLst>
          </a:custGeom>
          <a:solidFill>
            <a:srgbClr val="E2EBE2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prstClr val="black"/>
                </a:solidFill>
                <a:latin typeface="Arial" charset="0"/>
                <a:cs typeface="Arial" charset="0"/>
              </a:rPr>
              <a:t>2021</a:t>
            </a:r>
          </a:p>
        </p:txBody>
      </p:sp>
      <p:sp>
        <p:nvSpPr>
          <p:cNvPr id="17420" name="object 13"/>
          <p:cNvSpPr>
            <a:spLocks noChangeArrowheads="1"/>
          </p:cNvSpPr>
          <p:nvPr/>
        </p:nvSpPr>
        <p:spPr bwMode="auto">
          <a:xfrm>
            <a:off x="296865" y="77789"/>
            <a:ext cx="8645525" cy="72707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7421" name="object 14"/>
          <p:cNvSpPr>
            <a:spLocks/>
          </p:cNvSpPr>
          <p:nvPr/>
        </p:nvSpPr>
        <p:spPr bwMode="auto">
          <a:xfrm>
            <a:off x="152401" y="768355"/>
            <a:ext cx="2090738" cy="461963"/>
          </a:xfrm>
          <a:custGeom>
            <a:avLst/>
            <a:gdLst>
              <a:gd name="T0" fmla="*/ 0 w 2091055"/>
              <a:gd name="T1" fmla="*/ 461962 h 462280"/>
              <a:gd name="T2" fmla="*/ 2090801 w 2091055"/>
              <a:gd name="T3" fmla="*/ 461962 h 462280"/>
              <a:gd name="T4" fmla="*/ 2090801 w 2091055"/>
              <a:gd name="T5" fmla="*/ 0 h 462280"/>
              <a:gd name="T6" fmla="*/ 0 w 2091055"/>
              <a:gd name="T7" fmla="*/ 0 h 462280"/>
              <a:gd name="T8" fmla="*/ 0 w 2091055"/>
              <a:gd name="T9" fmla="*/ 461962 h 462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91055"/>
              <a:gd name="T16" fmla="*/ 0 h 462280"/>
              <a:gd name="T17" fmla="*/ 2091055 w 2091055"/>
              <a:gd name="T18" fmla="*/ 462280 h 4622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91055" h="462280">
                <a:moveTo>
                  <a:pt x="0" y="461962"/>
                </a:moveTo>
                <a:lnTo>
                  <a:pt x="2090801" y="461962"/>
                </a:lnTo>
                <a:lnTo>
                  <a:pt x="2090801" y="0"/>
                </a:lnTo>
                <a:lnTo>
                  <a:pt x="0" y="0"/>
                </a:lnTo>
                <a:lnTo>
                  <a:pt x="0" y="461962"/>
                </a:lnTo>
                <a:close/>
              </a:path>
            </a:pathLst>
          </a:custGeom>
          <a:solidFill>
            <a:srgbClr val="AECCAE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22" name="object 15"/>
          <p:cNvSpPr>
            <a:spLocks/>
          </p:cNvSpPr>
          <p:nvPr/>
        </p:nvSpPr>
        <p:spPr bwMode="auto">
          <a:xfrm>
            <a:off x="2243146" y="768355"/>
            <a:ext cx="955675" cy="461963"/>
          </a:xfrm>
          <a:custGeom>
            <a:avLst/>
            <a:gdLst>
              <a:gd name="T0" fmla="*/ 0 w 955675"/>
              <a:gd name="T1" fmla="*/ 461962 h 462280"/>
              <a:gd name="T2" fmla="*/ 955675 w 955675"/>
              <a:gd name="T3" fmla="*/ 461962 h 462280"/>
              <a:gd name="T4" fmla="*/ 955675 w 955675"/>
              <a:gd name="T5" fmla="*/ 0 h 462280"/>
              <a:gd name="T6" fmla="*/ 0 w 955675"/>
              <a:gd name="T7" fmla="*/ 0 h 462280"/>
              <a:gd name="T8" fmla="*/ 0 w 955675"/>
              <a:gd name="T9" fmla="*/ 461962 h 462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55675"/>
              <a:gd name="T16" fmla="*/ 0 h 462280"/>
              <a:gd name="T17" fmla="*/ 955675 w 955675"/>
              <a:gd name="T18" fmla="*/ 462280 h 4622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55675" h="462280">
                <a:moveTo>
                  <a:pt x="0" y="461962"/>
                </a:moveTo>
                <a:lnTo>
                  <a:pt x="955675" y="461962"/>
                </a:lnTo>
                <a:lnTo>
                  <a:pt x="955675" y="0"/>
                </a:lnTo>
                <a:lnTo>
                  <a:pt x="0" y="0"/>
                </a:lnTo>
                <a:lnTo>
                  <a:pt x="0" y="461962"/>
                </a:lnTo>
                <a:close/>
              </a:path>
            </a:pathLst>
          </a:custGeom>
          <a:solidFill>
            <a:srgbClr val="AECCAE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23" name="object 16"/>
          <p:cNvSpPr>
            <a:spLocks/>
          </p:cNvSpPr>
          <p:nvPr/>
        </p:nvSpPr>
        <p:spPr bwMode="auto">
          <a:xfrm>
            <a:off x="3198821" y="768355"/>
            <a:ext cx="955675" cy="461963"/>
          </a:xfrm>
          <a:custGeom>
            <a:avLst/>
            <a:gdLst>
              <a:gd name="T0" fmla="*/ 0 w 955675"/>
              <a:gd name="T1" fmla="*/ 461962 h 462280"/>
              <a:gd name="T2" fmla="*/ 955675 w 955675"/>
              <a:gd name="T3" fmla="*/ 461962 h 462280"/>
              <a:gd name="T4" fmla="*/ 955675 w 955675"/>
              <a:gd name="T5" fmla="*/ 0 h 462280"/>
              <a:gd name="T6" fmla="*/ 0 w 955675"/>
              <a:gd name="T7" fmla="*/ 0 h 462280"/>
              <a:gd name="T8" fmla="*/ 0 w 955675"/>
              <a:gd name="T9" fmla="*/ 461962 h 462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55675"/>
              <a:gd name="T16" fmla="*/ 0 h 462280"/>
              <a:gd name="T17" fmla="*/ 955675 w 955675"/>
              <a:gd name="T18" fmla="*/ 462280 h 4622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55675" h="462280">
                <a:moveTo>
                  <a:pt x="0" y="461962"/>
                </a:moveTo>
                <a:lnTo>
                  <a:pt x="955675" y="461962"/>
                </a:lnTo>
                <a:lnTo>
                  <a:pt x="955675" y="0"/>
                </a:lnTo>
                <a:lnTo>
                  <a:pt x="0" y="0"/>
                </a:lnTo>
                <a:lnTo>
                  <a:pt x="0" y="461962"/>
                </a:lnTo>
                <a:close/>
              </a:path>
            </a:pathLst>
          </a:custGeom>
          <a:solidFill>
            <a:srgbClr val="AECCAE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24" name="object 17"/>
          <p:cNvSpPr>
            <a:spLocks/>
          </p:cNvSpPr>
          <p:nvPr/>
        </p:nvSpPr>
        <p:spPr bwMode="auto">
          <a:xfrm>
            <a:off x="4154496" y="768355"/>
            <a:ext cx="987425" cy="461963"/>
          </a:xfrm>
          <a:custGeom>
            <a:avLst/>
            <a:gdLst>
              <a:gd name="T0" fmla="*/ 0 w 987425"/>
              <a:gd name="T1" fmla="*/ 461962 h 462280"/>
              <a:gd name="T2" fmla="*/ 987425 w 987425"/>
              <a:gd name="T3" fmla="*/ 461962 h 462280"/>
              <a:gd name="T4" fmla="*/ 987425 w 987425"/>
              <a:gd name="T5" fmla="*/ 0 h 462280"/>
              <a:gd name="T6" fmla="*/ 0 w 987425"/>
              <a:gd name="T7" fmla="*/ 0 h 462280"/>
              <a:gd name="T8" fmla="*/ 0 w 987425"/>
              <a:gd name="T9" fmla="*/ 461962 h 462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87425"/>
              <a:gd name="T16" fmla="*/ 0 h 462280"/>
              <a:gd name="T17" fmla="*/ 987425 w 987425"/>
              <a:gd name="T18" fmla="*/ 462280 h 4622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87425" h="462280">
                <a:moveTo>
                  <a:pt x="0" y="461962"/>
                </a:moveTo>
                <a:lnTo>
                  <a:pt x="987425" y="461962"/>
                </a:lnTo>
                <a:lnTo>
                  <a:pt x="987425" y="0"/>
                </a:lnTo>
                <a:lnTo>
                  <a:pt x="0" y="0"/>
                </a:lnTo>
                <a:lnTo>
                  <a:pt x="0" y="461962"/>
                </a:lnTo>
                <a:close/>
              </a:path>
            </a:pathLst>
          </a:custGeom>
          <a:solidFill>
            <a:srgbClr val="AECCAE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25" name="object 18"/>
          <p:cNvSpPr>
            <a:spLocks/>
          </p:cNvSpPr>
          <p:nvPr/>
        </p:nvSpPr>
        <p:spPr bwMode="auto">
          <a:xfrm>
            <a:off x="5141915" y="768355"/>
            <a:ext cx="3792537" cy="461963"/>
          </a:xfrm>
          <a:custGeom>
            <a:avLst/>
            <a:gdLst>
              <a:gd name="T0" fmla="*/ 0 w 3792854"/>
              <a:gd name="T1" fmla="*/ 461962 h 462280"/>
              <a:gd name="T2" fmla="*/ 3792474 w 3792854"/>
              <a:gd name="T3" fmla="*/ 461962 h 462280"/>
              <a:gd name="T4" fmla="*/ 3792474 w 3792854"/>
              <a:gd name="T5" fmla="*/ 0 h 462280"/>
              <a:gd name="T6" fmla="*/ 0 w 3792854"/>
              <a:gd name="T7" fmla="*/ 0 h 462280"/>
              <a:gd name="T8" fmla="*/ 0 w 3792854"/>
              <a:gd name="T9" fmla="*/ 461962 h 462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92854"/>
              <a:gd name="T16" fmla="*/ 0 h 462280"/>
              <a:gd name="T17" fmla="*/ 3792854 w 3792854"/>
              <a:gd name="T18" fmla="*/ 462280 h 4622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92854" h="462280">
                <a:moveTo>
                  <a:pt x="0" y="461962"/>
                </a:moveTo>
                <a:lnTo>
                  <a:pt x="3792474" y="461962"/>
                </a:lnTo>
                <a:lnTo>
                  <a:pt x="3792474" y="0"/>
                </a:lnTo>
                <a:lnTo>
                  <a:pt x="0" y="0"/>
                </a:lnTo>
                <a:lnTo>
                  <a:pt x="0" y="461962"/>
                </a:lnTo>
                <a:close/>
              </a:path>
            </a:pathLst>
          </a:custGeom>
          <a:solidFill>
            <a:srgbClr val="AECCAE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27" name="object 20"/>
          <p:cNvSpPr>
            <a:spLocks/>
          </p:cNvSpPr>
          <p:nvPr/>
        </p:nvSpPr>
        <p:spPr bwMode="auto">
          <a:xfrm>
            <a:off x="3303590" y="1230313"/>
            <a:ext cx="955675" cy="1901825"/>
          </a:xfrm>
          <a:custGeom>
            <a:avLst/>
            <a:gdLst>
              <a:gd name="T0" fmla="*/ 0 w 955675"/>
              <a:gd name="T1" fmla="*/ 1901825 h 1901825"/>
              <a:gd name="T2" fmla="*/ 955675 w 955675"/>
              <a:gd name="T3" fmla="*/ 1901825 h 1901825"/>
              <a:gd name="T4" fmla="*/ 955675 w 955675"/>
              <a:gd name="T5" fmla="*/ 0 h 1901825"/>
              <a:gd name="T6" fmla="*/ 0 w 955675"/>
              <a:gd name="T7" fmla="*/ 0 h 1901825"/>
              <a:gd name="T8" fmla="*/ 0 w 955675"/>
              <a:gd name="T9" fmla="*/ 1901825 h 19018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55675"/>
              <a:gd name="T16" fmla="*/ 0 h 1901825"/>
              <a:gd name="T17" fmla="*/ 955675 w 955675"/>
              <a:gd name="T18" fmla="*/ 1901825 h 19018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55675" h="1901825">
                <a:moveTo>
                  <a:pt x="0" y="1901825"/>
                </a:moveTo>
                <a:lnTo>
                  <a:pt x="955675" y="1901825"/>
                </a:lnTo>
                <a:lnTo>
                  <a:pt x="955675" y="0"/>
                </a:lnTo>
                <a:lnTo>
                  <a:pt x="0" y="0"/>
                </a:lnTo>
                <a:lnTo>
                  <a:pt x="0" y="1901825"/>
                </a:lnTo>
                <a:close/>
              </a:path>
            </a:pathLst>
          </a:custGeom>
          <a:solidFill>
            <a:srgbClr val="E2EBE2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28" name="object 21"/>
          <p:cNvSpPr>
            <a:spLocks/>
          </p:cNvSpPr>
          <p:nvPr/>
        </p:nvSpPr>
        <p:spPr bwMode="auto">
          <a:xfrm>
            <a:off x="4154496" y="1230317"/>
            <a:ext cx="987425" cy="1901825"/>
          </a:xfrm>
          <a:custGeom>
            <a:avLst/>
            <a:gdLst>
              <a:gd name="T0" fmla="*/ 0 w 987425"/>
              <a:gd name="T1" fmla="*/ 1901825 h 1901825"/>
              <a:gd name="T2" fmla="*/ 987425 w 987425"/>
              <a:gd name="T3" fmla="*/ 1901825 h 1901825"/>
              <a:gd name="T4" fmla="*/ 987425 w 987425"/>
              <a:gd name="T5" fmla="*/ 0 h 1901825"/>
              <a:gd name="T6" fmla="*/ 0 w 987425"/>
              <a:gd name="T7" fmla="*/ 0 h 1901825"/>
              <a:gd name="T8" fmla="*/ 0 w 987425"/>
              <a:gd name="T9" fmla="*/ 1901825 h 19018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87425"/>
              <a:gd name="T16" fmla="*/ 0 h 1901825"/>
              <a:gd name="T17" fmla="*/ 987425 w 987425"/>
              <a:gd name="T18" fmla="*/ 1901825 h 19018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87425" h="1901825">
                <a:moveTo>
                  <a:pt x="0" y="1901825"/>
                </a:moveTo>
                <a:lnTo>
                  <a:pt x="987425" y="1901825"/>
                </a:lnTo>
                <a:lnTo>
                  <a:pt x="987425" y="0"/>
                </a:lnTo>
                <a:lnTo>
                  <a:pt x="0" y="0"/>
                </a:lnTo>
                <a:lnTo>
                  <a:pt x="0" y="1901825"/>
                </a:lnTo>
                <a:close/>
              </a:path>
            </a:pathLst>
          </a:custGeom>
          <a:solidFill>
            <a:srgbClr val="E2EBE2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29" name="object 22"/>
          <p:cNvSpPr>
            <a:spLocks/>
          </p:cNvSpPr>
          <p:nvPr/>
        </p:nvSpPr>
        <p:spPr bwMode="auto">
          <a:xfrm>
            <a:off x="2268546" y="3141663"/>
            <a:ext cx="955675" cy="1858962"/>
          </a:xfrm>
          <a:custGeom>
            <a:avLst/>
            <a:gdLst>
              <a:gd name="T0" fmla="*/ 0 w 955675"/>
              <a:gd name="T1" fmla="*/ 1859026 h 1859279"/>
              <a:gd name="T2" fmla="*/ 955675 w 955675"/>
              <a:gd name="T3" fmla="*/ 1859026 h 1859279"/>
              <a:gd name="T4" fmla="*/ 955675 w 955675"/>
              <a:gd name="T5" fmla="*/ 0 h 1859279"/>
              <a:gd name="T6" fmla="*/ 0 w 955675"/>
              <a:gd name="T7" fmla="*/ 0 h 1859279"/>
              <a:gd name="T8" fmla="*/ 0 w 955675"/>
              <a:gd name="T9" fmla="*/ 1859026 h 18592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55675"/>
              <a:gd name="T16" fmla="*/ 0 h 1859279"/>
              <a:gd name="T17" fmla="*/ 955675 w 955675"/>
              <a:gd name="T18" fmla="*/ 1859279 h 18592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55675" h="1859279">
                <a:moveTo>
                  <a:pt x="0" y="1859026"/>
                </a:moveTo>
                <a:lnTo>
                  <a:pt x="955675" y="1859026"/>
                </a:lnTo>
                <a:lnTo>
                  <a:pt x="955675" y="0"/>
                </a:lnTo>
                <a:lnTo>
                  <a:pt x="0" y="0"/>
                </a:lnTo>
                <a:lnTo>
                  <a:pt x="0" y="1859026"/>
                </a:lnTo>
                <a:close/>
              </a:path>
            </a:pathLst>
          </a:custGeom>
          <a:solidFill>
            <a:srgbClr val="F0F6F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2325,129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30" name="object 23"/>
          <p:cNvSpPr>
            <a:spLocks/>
          </p:cNvSpPr>
          <p:nvPr/>
        </p:nvSpPr>
        <p:spPr bwMode="auto">
          <a:xfrm>
            <a:off x="3372262" y="3152305"/>
            <a:ext cx="955675" cy="1858962"/>
          </a:xfrm>
          <a:custGeom>
            <a:avLst/>
            <a:gdLst>
              <a:gd name="T0" fmla="*/ 0 w 955675"/>
              <a:gd name="T1" fmla="*/ 1859026 h 1859279"/>
              <a:gd name="T2" fmla="*/ 955675 w 955675"/>
              <a:gd name="T3" fmla="*/ 1859026 h 1859279"/>
              <a:gd name="T4" fmla="*/ 955675 w 955675"/>
              <a:gd name="T5" fmla="*/ 0 h 1859279"/>
              <a:gd name="T6" fmla="*/ 0 w 955675"/>
              <a:gd name="T7" fmla="*/ 0 h 1859279"/>
              <a:gd name="T8" fmla="*/ 0 w 955675"/>
              <a:gd name="T9" fmla="*/ 1859026 h 18592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55675"/>
              <a:gd name="T16" fmla="*/ 0 h 1859279"/>
              <a:gd name="T17" fmla="*/ 955675 w 955675"/>
              <a:gd name="T18" fmla="*/ 1859279 h 18592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55675" h="1859279">
                <a:moveTo>
                  <a:pt x="0" y="1859026"/>
                </a:moveTo>
                <a:lnTo>
                  <a:pt x="955675" y="1859026"/>
                </a:lnTo>
                <a:lnTo>
                  <a:pt x="955675" y="0"/>
                </a:lnTo>
                <a:lnTo>
                  <a:pt x="0" y="0"/>
                </a:lnTo>
                <a:lnTo>
                  <a:pt x="0" y="1859026"/>
                </a:lnTo>
                <a:close/>
              </a:path>
            </a:pathLst>
          </a:custGeom>
          <a:solidFill>
            <a:srgbClr val="F0F6F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31" name="object 24"/>
          <p:cNvSpPr>
            <a:spLocks/>
          </p:cNvSpPr>
          <p:nvPr/>
        </p:nvSpPr>
        <p:spPr bwMode="auto">
          <a:xfrm>
            <a:off x="4141796" y="3151686"/>
            <a:ext cx="987425" cy="1858962"/>
          </a:xfrm>
          <a:custGeom>
            <a:avLst/>
            <a:gdLst>
              <a:gd name="T0" fmla="*/ 0 w 987425"/>
              <a:gd name="T1" fmla="*/ 1859026 h 1859279"/>
              <a:gd name="T2" fmla="*/ 987425 w 987425"/>
              <a:gd name="T3" fmla="*/ 1859026 h 1859279"/>
              <a:gd name="T4" fmla="*/ 987425 w 987425"/>
              <a:gd name="T5" fmla="*/ 0 h 1859279"/>
              <a:gd name="T6" fmla="*/ 0 w 987425"/>
              <a:gd name="T7" fmla="*/ 0 h 1859279"/>
              <a:gd name="T8" fmla="*/ 0 w 987425"/>
              <a:gd name="T9" fmla="*/ 1859026 h 18592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87425"/>
              <a:gd name="T16" fmla="*/ 0 h 1859279"/>
              <a:gd name="T17" fmla="*/ 987425 w 987425"/>
              <a:gd name="T18" fmla="*/ 1859279 h 18592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87425" h="1859279">
                <a:moveTo>
                  <a:pt x="0" y="1859026"/>
                </a:moveTo>
                <a:lnTo>
                  <a:pt x="987425" y="1859026"/>
                </a:lnTo>
                <a:lnTo>
                  <a:pt x="987425" y="0"/>
                </a:lnTo>
                <a:lnTo>
                  <a:pt x="0" y="0"/>
                </a:lnTo>
                <a:lnTo>
                  <a:pt x="0" y="1859026"/>
                </a:lnTo>
                <a:close/>
              </a:path>
            </a:pathLst>
          </a:custGeom>
          <a:solidFill>
            <a:srgbClr val="F0F6F0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32" name="object 25"/>
          <p:cNvSpPr>
            <a:spLocks/>
          </p:cNvSpPr>
          <p:nvPr/>
        </p:nvSpPr>
        <p:spPr bwMode="auto">
          <a:xfrm>
            <a:off x="179396" y="5059379"/>
            <a:ext cx="2090737" cy="1798637"/>
          </a:xfrm>
          <a:custGeom>
            <a:avLst/>
            <a:gdLst>
              <a:gd name="T0" fmla="*/ 0 w 2091055"/>
              <a:gd name="T1" fmla="*/ 1798701 h 1798954"/>
              <a:gd name="T2" fmla="*/ 2090801 w 2091055"/>
              <a:gd name="T3" fmla="*/ 1798701 h 1798954"/>
              <a:gd name="T4" fmla="*/ 2090801 w 2091055"/>
              <a:gd name="T5" fmla="*/ 0 h 1798954"/>
              <a:gd name="T6" fmla="*/ 0 w 2091055"/>
              <a:gd name="T7" fmla="*/ 0 h 1798954"/>
              <a:gd name="T8" fmla="*/ 0 w 2091055"/>
              <a:gd name="T9" fmla="*/ 1798701 h 17989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91055"/>
              <a:gd name="T16" fmla="*/ 0 h 1798954"/>
              <a:gd name="T17" fmla="*/ 2091055 w 2091055"/>
              <a:gd name="T18" fmla="*/ 1798954 h 17989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91055" h="1798954">
                <a:moveTo>
                  <a:pt x="0" y="1798701"/>
                </a:moveTo>
                <a:lnTo>
                  <a:pt x="2090801" y="1798701"/>
                </a:lnTo>
                <a:lnTo>
                  <a:pt x="2090801" y="0"/>
                </a:lnTo>
                <a:lnTo>
                  <a:pt x="0" y="0"/>
                </a:lnTo>
                <a:lnTo>
                  <a:pt x="0" y="1798701"/>
                </a:lnTo>
                <a:close/>
              </a:path>
            </a:pathLst>
          </a:custGeom>
          <a:solidFill>
            <a:srgbClr val="E2EBE2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33" name="object 26"/>
          <p:cNvSpPr>
            <a:spLocks/>
          </p:cNvSpPr>
          <p:nvPr/>
        </p:nvSpPr>
        <p:spPr bwMode="auto">
          <a:xfrm>
            <a:off x="2268546" y="5059379"/>
            <a:ext cx="955675" cy="1798637"/>
          </a:xfrm>
          <a:custGeom>
            <a:avLst/>
            <a:gdLst>
              <a:gd name="T0" fmla="*/ 0 w 955675"/>
              <a:gd name="T1" fmla="*/ 1798701 h 1798954"/>
              <a:gd name="T2" fmla="*/ 955675 w 955675"/>
              <a:gd name="T3" fmla="*/ 1798701 h 1798954"/>
              <a:gd name="T4" fmla="*/ 955675 w 955675"/>
              <a:gd name="T5" fmla="*/ 0 h 1798954"/>
              <a:gd name="T6" fmla="*/ 0 w 955675"/>
              <a:gd name="T7" fmla="*/ 0 h 1798954"/>
              <a:gd name="T8" fmla="*/ 0 w 955675"/>
              <a:gd name="T9" fmla="*/ 1798701 h 17989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55675"/>
              <a:gd name="T16" fmla="*/ 0 h 1798954"/>
              <a:gd name="T17" fmla="*/ 955675 w 955675"/>
              <a:gd name="T18" fmla="*/ 1798954 h 17989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55675" h="1798954">
                <a:moveTo>
                  <a:pt x="0" y="1798701"/>
                </a:moveTo>
                <a:lnTo>
                  <a:pt x="955675" y="1798701"/>
                </a:lnTo>
                <a:lnTo>
                  <a:pt x="955675" y="0"/>
                </a:lnTo>
                <a:lnTo>
                  <a:pt x="0" y="0"/>
                </a:lnTo>
                <a:lnTo>
                  <a:pt x="0" y="1798701"/>
                </a:lnTo>
                <a:close/>
              </a:path>
            </a:pathLst>
          </a:custGeom>
          <a:solidFill>
            <a:srgbClr val="E2EBE2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34" name="object 27"/>
          <p:cNvSpPr>
            <a:spLocks/>
          </p:cNvSpPr>
          <p:nvPr/>
        </p:nvSpPr>
        <p:spPr bwMode="auto">
          <a:xfrm>
            <a:off x="3198821" y="4991100"/>
            <a:ext cx="955675" cy="1798638"/>
          </a:xfrm>
          <a:custGeom>
            <a:avLst/>
            <a:gdLst>
              <a:gd name="T0" fmla="*/ 0 w 955675"/>
              <a:gd name="T1" fmla="*/ 1798701 h 1798954"/>
              <a:gd name="T2" fmla="*/ 955675 w 955675"/>
              <a:gd name="T3" fmla="*/ 1798701 h 1798954"/>
              <a:gd name="T4" fmla="*/ 955675 w 955675"/>
              <a:gd name="T5" fmla="*/ 0 h 1798954"/>
              <a:gd name="T6" fmla="*/ 0 w 955675"/>
              <a:gd name="T7" fmla="*/ 0 h 1798954"/>
              <a:gd name="T8" fmla="*/ 0 w 955675"/>
              <a:gd name="T9" fmla="*/ 1798701 h 17989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55675"/>
              <a:gd name="T16" fmla="*/ 0 h 1798954"/>
              <a:gd name="T17" fmla="*/ 955675 w 955675"/>
              <a:gd name="T18" fmla="*/ 1798954 h 17989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55675" h="1798954">
                <a:moveTo>
                  <a:pt x="0" y="1798701"/>
                </a:moveTo>
                <a:lnTo>
                  <a:pt x="955675" y="1798701"/>
                </a:lnTo>
                <a:lnTo>
                  <a:pt x="955675" y="0"/>
                </a:lnTo>
                <a:lnTo>
                  <a:pt x="0" y="0"/>
                </a:lnTo>
                <a:lnTo>
                  <a:pt x="0" y="1798701"/>
                </a:lnTo>
                <a:close/>
              </a:path>
            </a:pathLst>
          </a:custGeom>
          <a:solidFill>
            <a:srgbClr val="E2EBE2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35" name="object 28"/>
          <p:cNvSpPr>
            <a:spLocks/>
          </p:cNvSpPr>
          <p:nvPr/>
        </p:nvSpPr>
        <p:spPr bwMode="auto">
          <a:xfrm>
            <a:off x="4140208" y="5059379"/>
            <a:ext cx="987425" cy="1798637"/>
          </a:xfrm>
          <a:custGeom>
            <a:avLst/>
            <a:gdLst>
              <a:gd name="T0" fmla="*/ 0 w 987425"/>
              <a:gd name="T1" fmla="*/ 1798701 h 1798954"/>
              <a:gd name="T2" fmla="*/ 987425 w 987425"/>
              <a:gd name="T3" fmla="*/ 1798701 h 1798954"/>
              <a:gd name="T4" fmla="*/ 987425 w 987425"/>
              <a:gd name="T5" fmla="*/ 0 h 1798954"/>
              <a:gd name="T6" fmla="*/ 0 w 987425"/>
              <a:gd name="T7" fmla="*/ 0 h 1798954"/>
              <a:gd name="T8" fmla="*/ 0 w 987425"/>
              <a:gd name="T9" fmla="*/ 1798701 h 17989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87425"/>
              <a:gd name="T16" fmla="*/ 0 h 1798954"/>
              <a:gd name="T17" fmla="*/ 987425 w 987425"/>
              <a:gd name="T18" fmla="*/ 1798954 h 17989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87425" h="1798954">
                <a:moveTo>
                  <a:pt x="0" y="1798701"/>
                </a:moveTo>
                <a:lnTo>
                  <a:pt x="987425" y="1798701"/>
                </a:lnTo>
                <a:lnTo>
                  <a:pt x="987425" y="0"/>
                </a:lnTo>
                <a:lnTo>
                  <a:pt x="0" y="0"/>
                </a:lnTo>
                <a:lnTo>
                  <a:pt x="0" y="1798701"/>
                </a:lnTo>
                <a:close/>
              </a:path>
            </a:pathLst>
          </a:custGeom>
          <a:solidFill>
            <a:srgbClr val="E2EBE2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36" name="object 29"/>
          <p:cNvSpPr>
            <a:spLocks/>
          </p:cNvSpPr>
          <p:nvPr/>
        </p:nvSpPr>
        <p:spPr bwMode="auto">
          <a:xfrm>
            <a:off x="2243138" y="762000"/>
            <a:ext cx="0" cy="6034088"/>
          </a:xfrm>
          <a:custGeom>
            <a:avLst/>
            <a:gdLst>
              <a:gd name="T0" fmla="*/ 0 h 6034405"/>
              <a:gd name="T1" fmla="*/ 6034088 h 6034405"/>
              <a:gd name="T2" fmla="*/ 0 60000 65536"/>
              <a:gd name="T3" fmla="*/ 0 60000 65536"/>
              <a:gd name="T4" fmla="*/ 0 h 6034405"/>
              <a:gd name="T5" fmla="*/ 6034405 h 603440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6034405">
                <a:moveTo>
                  <a:pt x="0" y="0"/>
                </a:moveTo>
                <a:lnTo>
                  <a:pt x="0" y="6034088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37" name="object 30"/>
          <p:cNvSpPr>
            <a:spLocks/>
          </p:cNvSpPr>
          <p:nvPr/>
        </p:nvSpPr>
        <p:spPr bwMode="auto">
          <a:xfrm>
            <a:off x="3198813" y="762000"/>
            <a:ext cx="0" cy="6034088"/>
          </a:xfrm>
          <a:custGeom>
            <a:avLst/>
            <a:gdLst>
              <a:gd name="T0" fmla="*/ 0 h 6034405"/>
              <a:gd name="T1" fmla="*/ 6034088 h 6034405"/>
              <a:gd name="T2" fmla="*/ 0 60000 65536"/>
              <a:gd name="T3" fmla="*/ 0 60000 65536"/>
              <a:gd name="T4" fmla="*/ 0 h 6034405"/>
              <a:gd name="T5" fmla="*/ 6034405 h 603440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6034405">
                <a:moveTo>
                  <a:pt x="0" y="0"/>
                </a:moveTo>
                <a:lnTo>
                  <a:pt x="0" y="6034088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38" name="object 31"/>
          <p:cNvSpPr>
            <a:spLocks/>
          </p:cNvSpPr>
          <p:nvPr/>
        </p:nvSpPr>
        <p:spPr bwMode="auto">
          <a:xfrm>
            <a:off x="4154488" y="762000"/>
            <a:ext cx="0" cy="6034088"/>
          </a:xfrm>
          <a:custGeom>
            <a:avLst/>
            <a:gdLst>
              <a:gd name="T0" fmla="*/ 0 h 6034405"/>
              <a:gd name="T1" fmla="*/ 6034088 h 6034405"/>
              <a:gd name="T2" fmla="*/ 0 60000 65536"/>
              <a:gd name="T3" fmla="*/ 0 60000 65536"/>
              <a:gd name="T4" fmla="*/ 0 h 6034405"/>
              <a:gd name="T5" fmla="*/ 6034405 h 603440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6034405">
                <a:moveTo>
                  <a:pt x="0" y="0"/>
                </a:moveTo>
                <a:lnTo>
                  <a:pt x="0" y="6034088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39" name="object 32"/>
          <p:cNvSpPr>
            <a:spLocks/>
          </p:cNvSpPr>
          <p:nvPr/>
        </p:nvSpPr>
        <p:spPr bwMode="auto">
          <a:xfrm>
            <a:off x="5141913" y="762000"/>
            <a:ext cx="0" cy="6034088"/>
          </a:xfrm>
          <a:custGeom>
            <a:avLst/>
            <a:gdLst>
              <a:gd name="T0" fmla="*/ 0 h 6034405"/>
              <a:gd name="T1" fmla="*/ 6034088 h 6034405"/>
              <a:gd name="T2" fmla="*/ 0 60000 65536"/>
              <a:gd name="T3" fmla="*/ 0 60000 65536"/>
              <a:gd name="T4" fmla="*/ 0 h 6034405"/>
              <a:gd name="T5" fmla="*/ 6034405 h 603440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6034405">
                <a:moveTo>
                  <a:pt x="0" y="0"/>
                </a:moveTo>
                <a:lnTo>
                  <a:pt x="0" y="6034088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40" name="object 33"/>
          <p:cNvSpPr>
            <a:spLocks/>
          </p:cNvSpPr>
          <p:nvPr/>
        </p:nvSpPr>
        <p:spPr bwMode="auto">
          <a:xfrm>
            <a:off x="349250" y="1412875"/>
            <a:ext cx="8794750" cy="0"/>
          </a:xfrm>
          <a:custGeom>
            <a:avLst/>
            <a:gdLst>
              <a:gd name="T0" fmla="*/ 0 w 8794750"/>
              <a:gd name="T1" fmla="*/ 8794750 w 8794750"/>
              <a:gd name="T2" fmla="*/ 0 60000 65536"/>
              <a:gd name="T3" fmla="*/ 0 60000 65536"/>
              <a:gd name="T4" fmla="*/ 0 w 8794750"/>
              <a:gd name="T5" fmla="*/ 8794750 w 8794750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8794750">
                <a:moveTo>
                  <a:pt x="0" y="0"/>
                </a:moveTo>
                <a:lnTo>
                  <a:pt x="8794750" y="0"/>
                </a:lnTo>
              </a:path>
            </a:pathLst>
          </a:custGeom>
          <a:noFill/>
          <a:ln w="38100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41" name="object 34"/>
          <p:cNvSpPr>
            <a:spLocks/>
          </p:cNvSpPr>
          <p:nvPr/>
        </p:nvSpPr>
        <p:spPr bwMode="auto">
          <a:xfrm>
            <a:off x="146052" y="3132138"/>
            <a:ext cx="8794750" cy="0"/>
          </a:xfrm>
          <a:custGeom>
            <a:avLst/>
            <a:gdLst>
              <a:gd name="T0" fmla="*/ 0 w 8794750"/>
              <a:gd name="T1" fmla="*/ 8794750 w 8794750"/>
              <a:gd name="T2" fmla="*/ 0 60000 65536"/>
              <a:gd name="T3" fmla="*/ 0 60000 65536"/>
              <a:gd name="T4" fmla="*/ 0 w 8794750"/>
              <a:gd name="T5" fmla="*/ 8794750 w 8794750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8794750">
                <a:moveTo>
                  <a:pt x="0" y="0"/>
                </a:moveTo>
                <a:lnTo>
                  <a:pt x="8794750" y="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42" name="object 35"/>
          <p:cNvSpPr>
            <a:spLocks/>
          </p:cNvSpPr>
          <p:nvPr/>
        </p:nvSpPr>
        <p:spPr bwMode="auto">
          <a:xfrm>
            <a:off x="146052" y="4991100"/>
            <a:ext cx="8794750" cy="0"/>
          </a:xfrm>
          <a:custGeom>
            <a:avLst/>
            <a:gdLst>
              <a:gd name="T0" fmla="*/ 0 w 8794750"/>
              <a:gd name="T1" fmla="*/ 8794750 w 8794750"/>
              <a:gd name="T2" fmla="*/ 0 60000 65536"/>
              <a:gd name="T3" fmla="*/ 0 60000 65536"/>
              <a:gd name="T4" fmla="*/ 0 w 8794750"/>
              <a:gd name="T5" fmla="*/ 8794750 w 8794750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8794750">
                <a:moveTo>
                  <a:pt x="0" y="0"/>
                </a:moveTo>
                <a:lnTo>
                  <a:pt x="8794750" y="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43" name="object 36"/>
          <p:cNvSpPr>
            <a:spLocks/>
          </p:cNvSpPr>
          <p:nvPr/>
        </p:nvSpPr>
        <p:spPr bwMode="auto">
          <a:xfrm>
            <a:off x="152400" y="762000"/>
            <a:ext cx="0" cy="6034088"/>
          </a:xfrm>
          <a:custGeom>
            <a:avLst/>
            <a:gdLst>
              <a:gd name="T0" fmla="*/ 0 h 6034405"/>
              <a:gd name="T1" fmla="*/ 6034088 h 6034405"/>
              <a:gd name="T2" fmla="*/ 0 60000 65536"/>
              <a:gd name="T3" fmla="*/ 0 60000 65536"/>
              <a:gd name="T4" fmla="*/ 0 h 6034405"/>
              <a:gd name="T5" fmla="*/ 6034405 h 603440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6034405">
                <a:moveTo>
                  <a:pt x="0" y="0"/>
                </a:moveTo>
                <a:lnTo>
                  <a:pt x="0" y="6034088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44" name="object 37"/>
          <p:cNvSpPr>
            <a:spLocks/>
          </p:cNvSpPr>
          <p:nvPr/>
        </p:nvSpPr>
        <p:spPr bwMode="auto">
          <a:xfrm>
            <a:off x="8934450" y="762000"/>
            <a:ext cx="0" cy="6034088"/>
          </a:xfrm>
          <a:custGeom>
            <a:avLst/>
            <a:gdLst>
              <a:gd name="T0" fmla="*/ 0 h 6034405"/>
              <a:gd name="T1" fmla="*/ 6034088 h 6034405"/>
              <a:gd name="T2" fmla="*/ 0 60000 65536"/>
              <a:gd name="T3" fmla="*/ 0 60000 65536"/>
              <a:gd name="T4" fmla="*/ 0 h 6034405"/>
              <a:gd name="T5" fmla="*/ 6034405 h 603440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6034405">
                <a:moveTo>
                  <a:pt x="0" y="0"/>
                </a:moveTo>
                <a:lnTo>
                  <a:pt x="0" y="6034088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45" name="object 38"/>
          <p:cNvSpPr>
            <a:spLocks/>
          </p:cNvSpPr>
          <p:nvPr/>
        </p:nvSpPr>
        <p:spPr bwMode="auto">
          <a:xfrm>
            <a:off x="146052" y="768350"/>
            <a:ext cx="8794750" cy="0"/>
          </a:xfrm>
          <a:custGeom>
            <a:avLst/>
            <a:gdLst>
              <a:gd name="T0" fmla="*/ 0 w 8794750"/>
              <a:gd name="T1" fmla="*/ 8794750 w 8794750"/>
              <a:gd name="T2" fmla="*/ 0 60000 65536"/>
              <a:gd name="T3" fmla="*/ 0 60000 65536"/>
              <a:gd name="T4" fmla="*/ 0 w 8794750"/>
              <a:gd name="T5" fmla="*/ 8794750 w 8794750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8794750">
                <a:moveTo>
                  <a:pt x="0" y="0"/>
                </a:moveTo>
                <a:lnTo>
                  <a:pt x="8794750" y="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46" name="object 39"/>
          <p:cNvSpPr>
            <a:spLocks/>
          </p:cNvSpPr>
          <p:nvPr/>
        </p:nvSpPr>
        <p:spPr bwMode="auto">
          <a:xfrm>
            <a:off x="146052" y="6789738"/>
            <a:ext cx="8794750" cy="0"/>
          </a:xfrm>
          <a:custGeom>
            <a:avLst/>
            <a:gdLst>
              <a:gd name="T0" fmla="*/ 0 w 8794750"/>
              <a:gd name="T1" fmla="*/ 8794750 w 8794750"/>
              <a:gd name="T2" fmla="*/ 0 60000 65536"/>
              <a:gd name="T3" fmla="*/ 0 60000 65536"/>
              <a:gd name="T4" fmla="*/ 0 w 8794750"/>
              <a:gd name="T5" fmla="*/ 8794750 w 8794750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8794750">
                <a:moveTo>
                  <a:pt x="0" y="0"/>
                </a:moveTo>
                <a:lnTo>
                  <a:pt x="8794750" y="0"/>
                </a:lnTo>
              </a:path>
            </a:pathLst>
          </a:custGeom>
          <a:noFill/>
          <a:ln w="12700">
            <a:solidFill>
              <a:srgbClr val="FFFFFF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522540" y="860425"/>
            <a:ext cx="409575" cy="243656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sz="1500" b="1" spc="5" dirty="0" smtClean="0">
                <a:solidFill>
                  <a:srgbClr val="FFFFFF"/>
                </a:solidFill>
                <a:latin typeface="Times New Roman"/>
                <a:cs typeface="Times New Roman"/>
              </a:rPr>
              <a:t>201</a:t>
            </a:r>
            <a:r>
              <a:rPr lang="ru-RU" sz="1500" b="1" spc="5" dirty="0" smtClean="0">
                <a:solidFill>
                  <a:srgbClr val="FFFFFF"/>
                </a:solidFill>
                <a:latin typeface="Times New Roman"/>
                <a:cs typeface="Times New Roman"/>
              </a:rPr>
              <a:t>9</a:t>
            </a:r>
            <a:endParaRPr sz="1500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478214" y="860425"/>
            <a:ext cx="409575" cy="243656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sz="1500" b="1" spc="5" dirty="0" smtClean="0">
                <a:solidFill>
                  <a:srgbClr val="FFFFFF"/>
                </a:solidFill>
                <a:latin typeface="Times New Roman"/>
                <a:cs typeface="Times New Roman"/>
              </a:rPr>
              <a:t>20</a:t>
            </a:r>
            <a:r>
              <a:rPr lang="ru-RU" sz="1500" b="1" spc="5" dirty="0" smtClean="0">
                <a:solidFill>
                  <a:srgbClr val="FFFFFF"/>
                </a:solidFill>
                <a:latin typeface="Times New Roman"/>
                <a:cs typeface="Times New Roman"/>
              </a:rPr>
              <a:t>20</a:t>
            </a:r>
            <a:endParaRPr sz="1500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449764" y="860425"/>
            <a:ext cx="409575" cy="243656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sz="1500" b="1" spc="5" dirty="0" smtClean="0">
                <a:solidFill>
                  <a:srgbClr val="FFFFFF"/>
                </a:solidFill>
                <a:latin typeface="Times New Roman"/>
                <a:cs typeface="Times New Roman"/>
              </a:rPr>
              <a:t>202</a:t>
            </a:r>
            <a:r>
              <a:rPr lang="ru-RU" sz="1500" b="1" spc="5" dirty="0" smtClean="0">
                <a:solidFill>
                  <a:srgbClr val="FFFFFF"/>
                </a:solidFill>
                <a:latin typeface="Times New Roman"/>
                <a:cs typeface="Times New Roman"/>
              </a:rPr>
              <a:t>1</a:t>
            </a:r>
            <a:endParaRPr sz="1500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7450" name="object 43"/>
          <p:cNvSpPr txBox="1">
            <a:spLocks noChangeArrowheads="1"/>
          </p:cNvSpPr>
          <p:nvPr/>
        </p:nvSpPr>
        <p:spPr bwMode="auto">
          <a:xfrm>
            <a:off x="8189921" y="644541"/>
            <a:ext cx="758825" cy="228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13335" rIns="0" bIns="0">
            <a:spAutoFit/>
          </a:bodyPr>
          <a:lstStyle/>
          <a:p>
            <a:pPr marL="12700" fontAlgn="base">
              <a:spcBef>
                <a:spcPts val="100"/>
              </a:spcBef>
              <a:spcAft>
                <a:spcPct val="0"/>
              </a:spcAft>
            </a:pPr>
            <a:r>
              <a:rPr lang="ru-RU" sz="1400" b="1">
                <a:solidFill>
                  <a:srgbClr val="000000"/>
                </a:solidFill>
                <a:latin typeface="Constantia" pitchFamily="18" charset="0"/>
                <a:cs typeface="Arial" charset="0"/>
              </a:rPr>
              <a:t>тыс.руб.</a:t>
            </a:r>
            <a:endParaRPr lang="ru-RU" sz="1400">
              <a:solidFill>
                <a:srgbClr val="000000"/>
              </a:solidFill>
              <a:latin typeface="Constantia" pitchFamily="18" charset="0"/>
              <a:cs typeface="Arial" charset="0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129221" y="850900"/>
            <a:ext cx="2968625" cy="243656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sz="1500" b="1" dirty="0">
                <a:solidFill>
                  <a:srgbClr val="FFFFFF"/>
                </a:solidFill>
                <a:latin typeface="Times New Roman"/>
                <a:cs typeface="Times New Roman"/>
              </a:rPr>
              <a:t>Объем </a:t>
            </a:r>
            <a:r>
              <a:rPr sz="1500" b="1" spc="-5" dirty="0">
                <a:solidFill>
                  <a:srgbClr val="FFFFFF"/>
                </a:solidFill>
                <a:latin typeface="Times New Roman"/>
                <a:cs typeface="Times New Roman"/>
              </a:rPr>
              <a:t>расходов на </a:t>
            </a:r>
            <a:r>
              <a:rPr sz="1500" b="1" dirty="0">
                <a:solidFill>
                  <a:srgbClr val="FFFFFF"/>
                </a:solidFill>
                <a:latin typeface="Times New Roman"/>
                <a:cs typeface="Times New Roman"/>
              </a:rPr>
              <a:t>одного</a:t>
            </a:r>
            <a:r>
              <a:rPr sz="1500" b="1" spc="-10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500" b="1" spc="-10" dirty="0">
                <a:solidFill>
                  <a:srgbClr val="FFFFFF"/>
                </a:solidFill>
                <a:latin typeface="Times New Roman"/>
                <a:cs typeface="Times New Roman"/>
              </a:rPr>
              <a:t>жителя</a:t>
            </a:r>
            <a:endParaRPr sz="15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7452" name="object 45"/>
          <p:cNvSpPr txBox="1">
            <a:spLocks noChangeArrowheads="1"/>
          </p:cNvSpPr>
          <p:nvPr/>
        </p:nvSpPr>
        <p:spPr bwMode="auto">
          <a:xfrm>
            <a:off x="349251" y="2205046"/>
            <a:ext cx="1766890" cy="290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13335" rIns="0" bIns="0">
            <a:spAutoFit/>
          </a:bodyPr>
          <a:lstStyle/>
          <a:p>
            <a:pPr marL="12700" fontAlgn="base">
              <a:spcBef>
                <a:spcPts val="10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Расходы,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всего</a:t>
            </a:r>
            <a:endParaRPr lang="ru-RU" dirty="0">
              <a:solidFill>
                <a:srgbClr val="00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347913" y="2070102"/>
            <a:ext cx="742950" cy="243656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 fontAlgn="base">
              <a:spcBef>
                <a:spcPts val="10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3631,808</a:t>
            </a:r>
            <a:endParaRPr lang="ru-RU" sz="15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090864" y="2070100"/>
            <a:ext cx="957264" cy="243656"/>
          </a:xfrm>
          <a:prstGeom prst="rect">
            <a:avLst/>
          </a:prstGeom>
        </p:spPr>
        <p:txBody>
          <a:bodyPr wrap="square" lIns="0" tIns="12700" rIns="0" bIns="0">
            <a:spAutoFit/>
          </a:bodyPr>
          <a:lstStyle/>
          <a:p>
            <a:pPr marL="12700" lvl="0" fontAlgn="base">
              <a:spcBef>
                <a:spcPts val="100"/>
              </a:spcBef>
              <a:spcAft>
                <a:spcPct val="0"/>
              </a:spcAft>
            </a:pPr>
            <a:r>
              <a:rPr lang="ru-RU" sz="1500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2458,096</a:t>
            </a:r>
            <a:endParaRPr lang="ru-RU" sz="15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4276725" y="2070100"/>
            <a:ext cx="742950" cy="243656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ru-RU" sz="1500" dirty="0" smtClean="0">
                <a:solidFill>
                  <a:prstClr val="black"/>
                </a:solidFill>
                <a:latin typeface="Times New Roman"/>
                <a:cs typeface="Times New Roman"/>
              </a:rPr>
              <a:t>2343,781</a:t>
            </a:r>
            <a:endParaRPr sz="1500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6045208" y="1762126"/>
            <a:ext cx="269875" cy="144911"/>
          </a:xfrm>
          <a:prstGeom prst="rect">
            <a:avLst/>
          </a:prstGeom>
        </p:spPr>
        <p:txBody>
          <a:bodyPr lIns="0" tIns="13970" rIns="0" bIns="0">
            <a:spAutoFit/>
          </a:bodyPr>
          <a:lstStyle/>
          <a:p>
            <a:pPr marL="12700">
              <a:spcBef>
                <a:spcPts val="110"/>
              </a:spcBef>
              <a:defRPr/>
            </a:pPr>
            <a:r>
              <a:rPr lang="ru-RU" sz="850" spc="5" dirty="0" smtClean="0">
                <a:solidFill>
                  <a:prstClr val="black"/>
                </a:solidFill>
                <a:latin typeface="Lucida Sans Unicode"/>
                <a:cs typeface="Lucida Sans Unicode"/>
              </a:rPr>
              <a:t>3,03</a:t>
            </a:r>
            <a:endParaRPr sz="850" dirty="0">
              <a:solidFill>
                <a:prstClr val="black"/>
              </a:solidFill>
              <a:latin typeface="Lucida Sans Unicode"/>
              <a:cs typeface="Lucida Sans Unicode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6045202" y="2928953"/>
            <a:ext cx="311150" cy="151323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sz="900" spc="-10" dirty="0">
                <a:solidFill>
                  <a:prstClr val="black"/>
                </a:solidFill>
                <a:latin typeface="Lucida Sans Unicode"/>
                <a:cs typeface="Lucida Sans Unicode"/>
              </a:rPr>
              <a:t>2019</a:t>
            </a:r>
            <a:endParaRPr sz="900">
              <a:solidFill>
                <a:prstClr val="black"/>
              </a:solidFill>
              <a:latin typeface="Lucida Sans Unicode"/>
              <a:cs typeface="Lucida Sans Unicode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6959602" y="2928953"/>
            <a:ext cx="311150" cy="151323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sz="900" spc="-10" dirty="0">
                <a:solidFill>
                  <a:prstClr val="black"/>
                </a:solidFill>
                <a:latin typeface="Lucida Sans Unicode"/>
                <a:cs typeface="Lucida Sans Unicode"/>
              </a:rPr>
              <a:t>2020</a:t>
            </a:r>
            <a:endParaRPr sz="900" dirty="0">
              <a:solidFill>
                <a:prstClr val="black"/>
              </a:solidFill>
              <a:latin typeface="Lucida Sans Unicode"/>
              <a:cs typeface="Lucida Sans Unicode"/>
            </a:endParaRPr>
          </a:p>
        </p:txBody>
      </p:sp>
      <p:sp>
        <p:nvSpPr>
          <p:cNvPr id="17461" name="object 54"/>
          <p:cNvSpPr txBox="1">
            <a:spLocks noChangeArrowheads="1"/>
          </p:cNvSpPr>
          <p:nvPr/>
        </p:nvSpPr>
        <p:spPr bwMode="auto">
          <a:xfrm>
            <a:off x="0" y="3840170"/>
            <a:ext cx="23114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12700" rIns="0" bIns="0">
            <a:spAutoFit/>
          </a:bodyPr>
          <a:lstStyle/>
          <a:p>
            <a:pPr marL="12700" fontAlgn="base">
              <a:spcBef>
                <a:spcPts val="10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Общегосударственные  вопросы</a:t>
            </a:r>
          </a:p>
        </p:txBody>
      </p:sp>
      <p:sp>
        <p:nvSpPr>
          <p:cNvPr id="56" name="object 56"/>
          <p:cNvSpPr txBox="1"/>
          <p:nvPr/>
        </p:nvSpPr>
        <p:spPr>
          <a:xfrm>
            <a:off x="3326613" y="4195763"/>
            <a:ext cx="875501" cy="243656"/>
          </a:xfrm>
          <a:prstGeom prst="rect">
            <a:avLst/>
          </a:prstGeom>
        </p:spPr>
        <p:txBody>
          <a:bodyPr wrap="square" lIns="0" tIns="12700" rIns="0" bIns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ru-RU" sz="1500" dirty="0" smtClean="0">
                <a:solidFill>
                  <a:prstClr val="black"/>
                </a:solidFill>
                <a:latin typeface="Times New Roman"/>
                <a:cs typeface="Times New Roman"/>
              </a:rPr>
              <a:t>2303,631</a:t>
            </a:r>
            <a:endParaRPr sz="1500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4276725" y="4195763"/>
            <a:ext cx="852496" cy="243656"/>
          </a:xfrm>
          <a:prstGeom prst="rect">
            <a:avLst/>
          </a:prstGeom>
        </p:spPr>
        <p:txBody>
          <a:bodyPr wrap="square" lIns="0" tIns="12700" rIns="0" bIns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ru-RU" sz="1500" dirty="0" smtClean="0">
                <a:solidFill>
                  <a:prstClr val="black"/>
                </a:solidFill>
                <a:latin typeface="Times New Roman"/>
                <a:cs typeface="Times New Roman"/>
              </a:rPr>
              <a:t>2135,982</a:t>
            </a:r>
            <a:endParaRPr sz="1500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6035706" y="3362863"/>
            <a:ext cx="276225" cy="151323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sz="900" spc="-5" dirty="0" smtClean="0">
                <a:solidFill>
                  <a:prstClr val="black"/>
                </a:solidFill>
                <a:latin typeface="Lucida Sans Unicode"/>
                <a:cs typeface="Lucida Sans Unicode"/>
              </a:rPr>
              <a:t>1</a:t>
            </a:r>
            <a:r>
              <a:rPr sz="900" dirty="0" smtClean="0">
                <a:solidFill>
                  <a:prstClr val="black"/>
                </a:solidFill>
                <a:latin typeface="Lucida Sans Unicode"/>
                <a:cs typeface="Lucida Sans Unicode"/>
              </a:rPr>
              <a:t>,</a:t>
            </a:r>
            <a:r>
              <a:rPr lang="ru-RU" sz="900" dirty="0" smtClean="0">
                <a:solidFill>
                  <a:prstClr val="black"/>
                </a:solidFill>
                <a:latin typeface="Lucida Sans Unicode"/>
                <a:cs typeface="Lucida Sans Unicode"/>
              </a:rPr>
              <a:t>5</a:t>
            </a:r>
            <a:r>
              <a:rPr sz="900" dirty="0" smtClean="0">
                <a:solidFill>
                  <a:prstClr val="black"/>
                </a:solidFill>
                <a:latin typeface="Lucida Sans Unicode"/>
                <a:cs typeface="Lucida Sans Unicode"/>
              </a:rPr>
              <a:t>0</a:t>
            </a:r>
            <a:endParaRPr sz="900" dirty="0">
              <a:solidFill>
                <a:prstClr val="black"/>
              </a:solidFill>
              <a:latin typeface="Lucida Sans Unicode"/>
              <a:cs typeface="Lucida Sans Unicode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6045208" y="4048131"/>
            <a:ext cx="269875" cy="144911"/>
          </a:xfrm>
          <a:prstGeom prst="rect">
            <a:avLst/>
          </a:prstGeom>
        </p:spPr>
        <p:txBody>
          <a:bodyPr lIns="0" tIns="13970" rIns="0" bIns="0">
            <a:spAutoFit/>
          </a:bodyPr>
          <a:lstStyle/>
          <a:p>
            <a:pPr marL="12700">
              <a:spcBef>
                <a:spcPts val="110"/>
              </a:spcBef>
              <a:defRPr/>
            </a:pPr>
            <a:r>
              <a:rPr lang="ru-RU" sz="850" spc="5" dirty="0" smtClean="0">
                <a:solidFill>
                  <a:prstClr val="black"/>
                </a:solidFill>
                <a:latin typeface="Lucida Sans Unicode"/>
                <a:cs typeface="Lucida Sans Unicode"/>
              </a:rPr>
              <a:t>1,3</a:t>
            </a:r>
            <a:endParaRPr sz="850" dirty="0">
              <a:solidFill>
                <a:prstClr val="black"/>
              </a:solidFill>
              <a:latin typeface="Lucida Sans Unicode"/>
              <a:cs typeface="Lucida Sans Unicode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6045202" y="4538679"/>
            <a:ext cx="311150" cy="151323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sz="900" spc="-10" dirty="0">
                <a:solidFill>
                  <a:prstClr val="black"/>
                </a:solidFill>
                <a:latin typeface="Lucida Sans Unicode"/>
                <a:cs typeface="Lucida Sans Unicode"/>
              </a:rPr>
              <a:t>2019</a:t>
            </a:r>
            <a:endParaRPr sz="900">
              <a:solidFill>
                <a:prstClr val="black"/>
              </a:solidFill>
              <a:latin typeface="Lucida Sans Unicode"/>
              <a:cs typeface="Lucida Sans Unicode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6959602" y="4538679"/>
            <a:ext cx="311150" cy="151323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sz="900" spc="-10" dirty="0">
                <a:solidFill>
                  <a:prstClr val="black"/>
                </a:solidFill>
                <a:latin typeface="Lucida Sans Unicode"/>
                <a:cs typeface="Lucida Sans Unicode"/>
              </a:rPr>
              <a:t>2020</a:t>
            </a:r>
            <a:endParaRPr sz="900">
              <a:solidFill>
                <a:prstClr val="black"/>
              </a:solidFill>
              <a:latin typeface="Lucida Sans Unicode"/>
              <a:cs typeface="Lucida Sans Unicode"/>
            </a:endParaRPr>
          </a:p>
        </p:txBody>
      </p:sp>
      <p:sp>
        <p:nvSpPr>
          <p:cNvPr id="17473" name="object 66"/>
          <p:cNvSpPr txBox="1">
            <a:spLocks noChangeArrowheads="1"/>
          </p:cNvSpPr>
          <p:nvPr/>
        </p:nvSpPr>
        <p:spPr bwMode="auto">
          <a:xfrm>
            <a:off x="139700" y="5667391"/>
            <a:ext cx="1976441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12700" rIns="0" bIns="0">
            <a:spAutoFit/>
          </a:bodyPr>
          <a:lstStyle/>
          <a:p>
            <a:pPr marL="12700" fontAlgn="base">
              <a:spcBef>
                <a:spcPts val="10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Национальная</a:t>
            </a:r>
          </a:p>
          <a:p>
            <a:pPr marL="12700" fontAlgn="base">
              <a:spcBef>
                <a:spcPts val="13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оборона</a:t>
            </a:r>
          </a:p>
        </p:txBody>
      </p:sp>
      <p:sp>
        <p:nvSpPr>
          <p:cNvPr id="67" name="object 67"/>
          <p:cNvSpPr txBox="1"/>
          <p:nvPr/>
        </p:nvSpPr>
        <p:spPr>
          <a:xfrm>
            <a:off x="2444750" y="5792788"/>
            <a:ext cx="550863" cy="241300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 fontAlgn="base">
              <a:spcBef>
                <a:spcPts val="10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95,414</a:t>
            </a:r>
            <a:endParaRPr lang="ru-RU" sz="15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3400427" y="5792788"/>
            <a:ext cx="550863" cy="243656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ru-RU" sz="1500" dirty="0" smtClean="0">
                <a:solidFill>
                  <a:prstClr val="black"/>
                </a:solidFill>
                <a:latin typeface="Times New Roman"/>
                <a:cs typeface="Times New Roman"/>
              </a:rPr>
              <a:t>95,414</a:t>
            </a:r>
            <a:endParaRPr sz="1500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4371975" y="5792788"/>
            <a:ext cx="552450" cy="243656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ru-RU" sz="1500" dirty="0" smtClean="0">
                <a:solidFill>
                  <a:prstClr val="black"/>
                </a:solidFill>
                <a:latin typeface="Times New Roman"/>
                <a:cs typeface="Times New Roman"/>
              </a:rPr>
              <a:t>95,414</a:t>
            </a:r>
            <a:endParaRPr sz="1500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6045208" y="5286390"/>
            <a:ext cx="269875" cy="145553"/>
          </a:xfrm>
          <a:prstGeom prst="rect">
            <a:avLst/>
          </a:prstGeom>
        </p:spPr>
        <p:txBody>
          <a:bodyPr lIns="0" tIns="14605" rIns="0" bIns="0">
            <a:spAutoFit/>
          </a:bodyPr>
          <a:lstStyle/>
          <a:p>
            <a:pPr marL="12700">
              <a:spcBef>
                <a:spcPts val="115"/>
              </a:spcBef>
              <a:defRPr/>
            </a:pPr>
            <a:r>
              <a:rPr sz="850" spc="5" dirty="0" smtClean="0">
                <a:solidFill>
                  <a:prstClr val="black"/>
                </a:solidFill>
                <a:latin typeface="Lucida Sans Unicode"/>
                <a:cs typeface="Lucida Sans Unicode"/>
              </a:rPr>
              <a:t>0,0</a:t>
            </a:r>
            <a:r>
              <a:rPr lang="ru-RU" sz="850" spc="5" dirty="0" smtClean="0">
                <a:solidFill>
                  <a:prstClr val="black"/>
                </a:solidFill>
                <a:latin typeface="Lucida Sans Unicode"/>
                <a:cs typeface="Lucida Sans Unicode"/>
              </a:rPr>
              <a:t>4</a:t>
            </a:r>
            <a:endParaRPr sz="850" dirty="0">
              <a:solidFill>
                <a:prstClr val="black"/>
              </a:solidFill>
              <a:latin typeface="Lucida Sans Unicode"/>
              <a:cs typeface="Lucida Sans Unicode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6045200" y="5708666"/>
            <a:ext cx="276225" cy="281487"/>
          </a:xfrm>
          <a:prstGeom prst="rect">
            <a:avLst/>
          </a:prstGeom>
        </p:spPr>
        <p:txBody>
          <a:bodyPr lIns="0" tIns="14605" rIns="0" bIns="0">
            <a:spAutoFit/>
          </a:bodyPr>
          <a:lstStyle/>
          <a:p>
            <a:pPr marL="12700">
              <a:lnSpc>
                <a:spcPts val="1019"/>
              </a:lnSpc>
              <a:spcBef>
                <a:spcPts val="115"/>
              </a:spcBef>
              <a:defRPr/>
            </a:pPr>
            <a:r>
              <a:rPr sz="850" spc="5" dirty="0">
                <a:solidFill>
                  <a:prstClr val="black"/>
                </a:solidFill>
                <a:latin typeface="Lucida Sans Unicode"/>
                <a:cs typeface="Lucida Sans Unicode"/>
              </a:rPr>
              <a:t>0,03</a:t>
            </a:r>
            <a:endParaRPr sz="850">
              <a:solidFill>
                <a:prstClr val="black"/>
              </a:solidFill>
              <a:latin typeface="Lucida Sans Unicode"/>
              <a:cs typeface="Lucida Sans Unicode"/>
            </a:endParaRPr>
          </a:p>
          <a:p>
            <a:pPr marL="12700">
              <a:defRPr/>
            </a:pPr>
            <a:r>
              <a:rPr sz="900" spc="-5" dirty="0">
                <a:solidFill>
                  <a:prstClr val="black"/>
                </a:solidFill>
                <a:latin typeface="Lucida Sans Unicode"/>
                <a:cs typeface="Lucida Sans Unicode"/>
              </a:rPr>
              <a:t>0</a:t>
            </a:r>
            <a:r>
              <a:rPr sz="900" dirty="0">
                <a:solidFill>
                  <a:prstClr val="black"/>
                </a:solidFill>
                <a:latin typeface="Lucida Sans Unicode"/>
                <a:cs typeface="Lucida Sans Unicode"/>
              </a:rPr>
              <a:t>,</a:t>
            </a:r>
            <a:r>
              <a:rPr sz="900" spc="-5" dirty="0">
                <a:solidFill>
                  <a:prstClr val="black"/>
                </a:solidFill>
                <a:latin typeface="Lucida Sans Unicode"/>
                <a:cs typeface="Lucida Sans Unicode"/>
              </a:rPr>
              <a:t>0</a:t>
            </a:r>
            <a:r>
              <a:rPr sz="900" dirty="0">
                <a:solidFill>
                  <a:prstClr val="black"/>
                </a:solidFill>
                <a:latin typeface="Lucida Sans Unicode"/>
                <a:cs typeface="Lucida Sans Unicode"/>
              </a:rPr>
              <a:t>3</a:t>
            </a:r>
            <a:endParaRPr sz="900">
              <a:solidFill>
                <a:prstClr val="black"/>
              </a:solidFill>
              <a:latin typeface="Lucida Sans Unicode"/>
              <a:cs typeface="Lucida Sans Unicode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6045202" y="6467491"/>
            <a:ext cx="311150" cy="151323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sz="900" spc="-10" dirty="0">
                <a:solidFill>
                  <a:prstClr val="black"/>
                </a:solidFill>
                <a:latin typeface="Lucida Sans Unicode"/>
                <a:cs typeface="Lucida Sans Unicode"/>
              </a:rPr>
              <a:t>2019</a:t>
            </a:r>
            <a:endParaRPr sz="900">
              <a:solidFill>
                <a:prstClr val="black"/>
              </a:solidFill>
              <a:latin typeface="Lucida Sans Unicode"/>
              <a:cs typeface="Lucida Sans Unicode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6959602" y="6467491"/>
            <a:ext cx="311150" cy="151323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sz="900" spc="-10" dirty="0">
                <a:solidFill>
                  <a:prstClr val="black"/>
                </a:solidFill>
                <a:latin typeface="Lucida Sans Unicode"/>
                <a:cs typeface="Lucida Sans Unicode"/>
              </a:rPr>
              <a:t>2020</a:t>
            </a:r>
            <a:endParaRPr sz="900">
              <a:solidFill>
                <a:prstClr val="black"/>
              </a:solidFill>
              <a:latin typeface="Lucida Sans Unicode"/>
              <a:cs typeface="Lucida Sans Unicode"/>
            </a:endParaRPr>
          </a:p>
        </p:txBody>
      </p:sp>
      <p:sp>
        <p:nvSpPr>
          <p:cNvPr id="17482" name="object 75"/>
          <p:cNvSpPr>
            <a:spLocks noChangeArrowheads="1"/>
          </p:cNvSpPr>
          <p:nvPr/>
        </p:nvSpPr>
        <p:spPr bwMode="auto">
          <a:xfrm>
            <a:off x="1090614" y="277818"/>
            <a:ext cx="7099300" cy="307975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7483" name="object 76"/>
          <p:cNvSpPr>
            <a:spLocks noChangeArrowheads="1"/>
          </p:cNvSpPr>
          <p:nvPr/>
        </p:nvSpPr>
        <p:spPr bwMode="auto">
          <a:xfrm>
            <a:off x="250833" y="3068646"/>
            <a:ext cx="796925" cy="795337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7484" name="object 77"/>
          <p:cNvSpPr>
            <a:spLocks noChangeArrowheads="1"/>
          </p:cNvSpPr>
          <p:nvPr/>
        </p:nvSpPr>
        <p:spPr bwMode="auto">
          <a:xfrm>
            <a:off x="684218" y="1196975"/>
            <a:ext cx="1298575" cy="939800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7485" name="object 78"/>
          <p:cNvSpPr>
            <a:spLocks/>
          </p:cNvSpPr>
          <p:nvPr/>
        </p:nvSpPr>
        <p:spPr bwMode="auto">
          <a:xfrm>
            <a:off x="6353175" y="2516188"/>
            <a:ext cx="2362200" cy="0"/>
          </a:xfrm>
          <a:custGeom>
            <a:avLst/>
            <a:gdLst>
              <a:gd name="T0" fmla="*/ 0 w 2362200"/>
              <a:gd name="T1" fmla="*/ 2362200 w 2362200"/>
              <a:gd name="T2" fmla="*/ 0 60000 65536"/>
              <a:gd name="T3" fmla="*/ 0 60000 65536"/>
              <a:gd name="T4" fmla="*/ 0 w 2362200"/>
              <a:gd name="T5" fmla="*/ 2362200 w 2362200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2362200">
                <a:moveTo>
                  <a:pt x="0" y="0"/>
                </a:moveTo>
                <a:lnTo>
                  <a:pt x="2362200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86" name="object 79"/>
          <p:cNvSpPr>
            <a:spLocks/>
          </p:cNvSpPr>
          <p:nvPr/>
        </p:nvSpPr>
        <p:spPr bwMode="auto">
          <a:xfrm>
            <a:off x="6380171" y="2228850"/>
            <a:ext cx="2362200" cy="0"/>
          </a:xfrm>
          <a:custGeom>
            <a:avLst/>
            <a:gdLst>
              <a:gd name="T0" fmla="*/ 0 w 2362200"/>
              <a:gd name="T1" fmla="*/ 2362200 w 2362200"/>
              <a:gd name="T2" fmla="*/ 0 60000 65536"/>
              <a:gd name="T3" fmla="*/ 0 60000 65536"/>
              <a:gd name="T4" fmla="*/ 0 w 2362200"/>
              <a:gd name="T5" fmla="*/ 2362200 w 2362200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2362200">
                <a:moveTo>
                  <a:pt x="0" y="0"/>
                </a:moveTo>
                <a:lnTo>
                  <a:pt x="2362200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87" name="object 80"/>
          <p:cNvSpPr>
            <a:spLocks/>
          </p:cNvSpPr>
          <p:nvPr/>
        </p:nvSpPr>
        <p:spPr bwMode="auto">
          <a:xfrm>
            <a:off x="6353175" y="1938338"/>
            <a:ext cx="2362200" cy="0"/>
          </a:xfrm>
          <a:custGeom>
            <a:avLst/>
            <a:gdLst>
              <a:gd name="T0" fmla="*/ 0 w 2362200"/>
              <a:gd name="T1" fmla="*/ 2362200 w 2362200"/>
              <a:gd name="T2" fmla="*/ 0 60000 65536"/>
              <a:gd name="T3" fmla="*/ 0 60000 65536"/>
              <a:gd name="T4" fmla="*/ 0 w 2362200"/>
              <a:gd name="T5" fmla="*/ 2362200 w 2362200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2362200">
                <a:moveTo>
                  <a:pt x="0" y="0"/>
                </a:moveTo>
                <a:lnTo>
                  <a:pt x="2362200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88" name="object 81"/>
          <p:cNvSpPr>
            <a:spLocks/>
          </p:cNvSpPr>
          <p:nvPr/>
        </p:nvSpPr>
        <p:spPr bwMode="auto">
          <a:xfrm>
            <a:off x="6353175" y="1651000"/>
            <a:ext cx="2362200" cy="0"/>
          </a:xfrm>
          <a:custGeom>
            <a:avLst/>
            <a:gdLst>
              <a:gd name="T0" fmla="*/ 0 w 2362200"/>
              <a:gd name="T1" fmla="*/ 2362200 w 2362200"/>
              <a:gd name="T2" fmla="*/ 0 60000 65536"/>
              <a:gd name="T3" fmla="*/ 0 60000 65536"/>
              <a:gd name="T4" fmla="*/ 0 w 2362200"/>
              <a:gd name="T5" fmla="*/ 2362200 w 2362200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2362200">
                <a:moveTo>
                  <a:pt x="0" y="0"/>
                </a:moveTo>
                <a:lnTo>
                  <a:pt x="2362200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89" name="object 82"/>
          <p:cNvSpPr>
            <a:spLocks/>
          </p:cNvSpPr>
          <p:nvPr/>
        </p:nvSpPr>
        <p:spPr bwMode="auto">
          <a:xfrm>
            <a:off x="6353175" y="1651001"/>
            <a:ext cx="0" cy="1152525"/>
          </a:xfrm>
          <a:custGeom>
            <a:avLst/>
            <a:gdLst>
              <a:gd name="T0" fmla="*/ 1152398 h 1152525"/>
              <a:gd name="T1" fmla="*/ 0 h 1152525"/>
              <a:gd name="T2" fmla="*/ 0 60000 65536"/>
              <a:gd name="T3" fmla="*/ 0 60000 65536"/>
              <a:gd name="T4" fmla="*/ 0 h 1152525"/>
              <a:gd name="T5" fmla="*/ 1152525 h 115252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1152525">
                <a:moveTo>
                  <a:pt x="0" y="1152398"/>
                </a:moveTo>
                <a:lnTo>
                  <a:pt x="0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90" name="object 83"/>
          <p:cNvSpPr>
            <a:spLocks/>
          </p:cNvSpPr>
          <p:nvPr/>
        </p:nvSpPr>
        <p:spPr bwMode="auto">
          <a:xfrm>
            <a:off x="6311908" y="2803525"/>
            <a:ext cx="41275" cy="0"/>
          </a:xfrm>
          <a:custGeom>
            <a:avLst/>
            <a:gdLst>
              <a:gd name="T0" fmla="*/ 0 w 41275"/>
              <a:gd name="T1" fmla="*/ 41148 w 41275"/>
              <a:gd name="T2" fmla="*/ 0 60000 65536"/>
              <a:gd name="T3" fmla="*/ 0 60000 65536"/>
              <a:gd name="T4" fmla="*/ 0 w 41275"/>
              <a:gd name="T5" fmla="*/ 41275 w 4127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1275">
                <a:moveTo>
                  <a:pt x="0" y="0"/>
                </a:moveTo>
                <a:lnTo>
                  <a:pt x="41148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91" name="object 84"/>
          <p:cNvSpPr>
            <a:spLocks/>
          </p:cNvSpPr>
          <p:nvPr/>
        </p:nvSpPr>
        <p:spPr bwMode="auto">
          <a:xfrm>
            <a:off x="6311908" y="2516188"/>
            <a:ext cx="41275" cy="0"/>
          </a:xfrm>
          <a:custGeom>
            <a:avLst/>
            <a:gdLst>
              <a:gd name="T0" fmla="*/ 0 w 41275"/>
              <a:gd name="T1" fmla="*/ 41148 w 41275"/>
              <a:gd name="T2" fmla="*/ 0 60000 65536"/>
              <a:gd name="T3" fmla="*/ 0 60000 65536"/>
              <a:gd name="T4" fmla="*/ 0 w 41275"/>
              <a:gd name="T5" fmla="*/ 41275 w 4127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1275">
                <a:moveTo>
                  <a:pt x="0" y="0"/>
                </a:moveTo>
                <a:lnTo>
                  <a:pt x="41148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92" name="object 85"/>
          <p:cNvSpPr>
            <a:spLocks/>
          </p:cNvSpPr>
          <p:nvPr/>
        </p:nvSpPr>
        <p:spPr bwMode="auto">
          <a:xfrm>
            <a:off x="6311908" y="2228850"/>
            <a:ext cx="41275" cy="0"/>
          </a:xfrm>
          <a:custGeom>
            <a:avLst/>
            <a:gdLst>
              <a:gd name="T0" fmla="*/ 0 w 41275"/>
              <a:gd name="T1" fmla="*/ 41148 w 41275"/>
              <a:gd name="T2" fmla="*/ 0 60000 65536"/>
              <a:gd name="T3" fmla="*/ 0 60000 65536"/>
              <a:gd name="T4" fmla="*/ 0 w 41275"/>
              <a:gd name="T5" fmla="*/ 41275 w 4127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1275">
                <a:moveTo>
                  <a:pt x="0" y="0"/>
                </a:moveTo>
                <a:lnTo>
                  <a:pt x="41148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93" name="object 86"/>
          <p:cNvSpPr>
            <a:spLocks/>
          </p:cNvSpPr>
          <p:nvPr/>
        </p:nvSpPr>
        <p:spPr bwMode="auto">
          <a:xfrm>
            <a:off x="6311908" y="1938338"/>
            <a:ext cx="41275" cy="0"/>
          </a:xfrm>
          <a:custGeom>
            <a:avLst/>
            <a:gdLst>
              <a:gd name="T0" fmla="*/ 0 w 41275"/>
              <a:gd name="T1" fmla="*/ 41148 w 41275"/>
              <a:gd name="T2" fmla="*/ 0 60000 65536"/>
              <a:gd name="T3" fmla="*/ 0 60000 65536"/>
              <a:gd name="T4" fmla="*/ 0 w 41275"/>
              <a:gd name="T5" fmla="*/ 41275 w 4127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1275">
                <a:moveTo>
                  <a:pt x="0" y="0"/>
                </a:moveTo>
                <a:lnTo>
                  <a:pt x="41148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94" name="object 87"/>
          <p:cNvSpPr>
            <a:spLocks/>
          </p:cNvSpPr>
          <p:nvPr/>
        </p:nvSpPr>
        <p:spPr bwMode="auto">
          <a:xfrm>
            <a:off x="6311908" y="1651000"/>
            <a:ext cx="41275" cy="0"/>
          </a:xfrm>
          <a:custGeom>
            <a:avLst/>
            <a:gdLst>
              <a:gd name="T0" fmla="*/ 0 w 41275"/>
              <a:gd name="T1" fmla="*/ 41148 w 41275"/>
              <a:gd name="T2" fmla="*/ 0 60000 65536"/>
              <a:gd name="T3" fmla="*/ 0 60000 65536"/>
              <a:gd name="T4" fmla="*/ 0 w 41275"/>
              <a:gd name="T5" fmla="*/ 41275 w 4127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1275">
                <a:moveTo>
                  <a:pt x="0" y="0"/>
                </a:moveTo>
                <a:lnTo>
                  <a:pt x="41148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95" name="object 88"/>
          <p:cNvSpPr>
            <a:spLocks/>
          </p:cNvSpPr>
          <p:nvPr/>
        </p:nvSpPr>
        <p:spPr bwMode="auto">
          <a:xfrm>
            <a:off x="6353175" y="2803525"/>
            <a:ext cx="2362200" cy="0"/>
          </a:xfrm>
          <a:custGeom>
            <a:avLst/>
            <a:gdLst>
              <a:gd name="T0" fmla="*/ 0 w 2362200"/>
              <a:gd name="T1" fmla="*/ 2362200 w 2362200"/>
              <a:gd name="T2" fmla="*/ 0 60000 65536"/>
              <a:gd name="T3" fmla="*/ 0 60000 65536"/>
              <a:gd name="T4" fmla="*/ 0 w 2362200"/>
              <a:gd name="T5" fmla="*/ 2362200 w 2362200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2362200">
                <a:moveTo>
                  <a:pt x="0" y="0"/>
                </a:moveTo>
                <a:lnTo>
                  <a:pt x="2362200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96" name="object 89"/>
          <p:cNvSpPr>
            <a:spLocks/>
          </p:cNvSpPr>
          <p:nvPr/>
        </p:nvSpPr>
        <p:spPr bwMode="auto">
          <a:xfrm>
            <a:off x="6353175" y="2803525"/>
            <a:ext cx="0" cy="44450"/>
          </a:xfrm>
          <a:custGeom>
            <a:avLst/>
            <a:gdLst>
              <a:gd name="T0" fmla="*/ 0 h 44450"/>
              <a:gd name="T1" fmla="*/ 43941 h 44450"/>
              <a:gd name="T2" fmla="*/ 0 60000 65536"/>
              <a:gd name="T3" fmla="*/ 0 60000 65536"/>
              <a:gd name="T4" fmla="*/ 0 h 44450"/>
              <a:gd name="T5" fmla="*/ 44450 h 44450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44450">
                <a:moveTo>
                  <a:pt x="0" y="0"/>
                </a:moveTo>
                <a:lnTo>
                  <a:pt x="0" y="43941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97" name="object 90"/>
          <p:cNvSpPr>
            <a:spLocks/>
          </p:cNvSpPr>
          <p:nvPr/>
        </p:nvSpPr>
        <p:spPr bwMode="auto">
          <a:xfrm>
            <a:off x="7142163" y="2803525"/>
            <a:ext cx="0" cy="44450"/>
          </a:xfrm>
          <a:custGeom>
            <a:avLst/>
            <a:gdLst>
              <a:gd name="T0" fmla="*/ 0 h 44450"/>
              <a:gd name="T1" fmla="*/ 43941 h 44450"/>
              <a:gd name="T2" fmla="*/ 0 60000 65536"/>
              <a:gd name="T3" fmla="*/ 0 60000 65536"/>
              <a:gd name="T4" fmla="*/ 0 h 44450"/>
              <a:gd name="T5" fmla="*/ 44450 h 44450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44450">
                <a:moveTo>
                  <a:pt x="0" y="0"/>
                </a:moveTo>
                <a:lnTo>
                  <a:pt x="0" y="43941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98" name="object 91"/>
          <p:cNvSpPr>
            <a:spLocks/>
          </p:cNvSpPr>
          <p:nvPr/>
        </p:nvSpPr>
        <p:spPr bwMode="auto">
          <a:xfrm>
            <a:off x="7927975" y="2803525"/>
            <a:ext cx="0" cy="44450"/>
          </a:xfrm>
          <a:custGeom>
            <a:avLst/>
            <a:gdLst>
              <a:gd name="T0" fmla="*/ 0 h 44450"/>
              <a:gd name="T1" fmla="*/ 43941 h 44450"/>
              <a:gd name="T2" fmla="*/ 0 60000 65536"/>
              <a:gd name="T3" fmla="*/ 0 60000 65536"/>
              <a:gd name="T4" fmla="*/ 0 h 44450"/>
              <a:gd name="T5" fmla="*/ 44450 h 44450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44450">
                <a:moveTo>
                  <a:pt x="0" y="0"/>
                </a:moveTo>
                <a:lnTo>
                  <a:pt x="0" y="43941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499" name="object 92"/>
          <p:cNvSpPr>
            <a:spLocks/>
          </p:cNvSpPr>
          <p:nvPr/>
        </p:nvSpPr>
        <p:spPr bwMode="auto">
          <a:xfrm>
            <a:off x="8715375" y="2803525"/>
            <a:ext cx="0" cy="44450"/>
          </a:xfrm>
          <a:custGeom>
            <a:avLst/>
            <a:gdLst>
              <a:gd name="T0" fmla="*/ 0 h 44450"/>
              <a:gd name="T1" fmla="*/ 43941 h 44450"/>
              <a:gd name="T2" fmla="*/ 0 60000 65536"/>
              <a:gd name="T3" fmla="*/ 0 60000 65536"/>
              <a:gd name="T4" fmla="*/ 0 h 44450"/>
              <a:gd name="T5" fmla="*/ 44450 h 44450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44450">
                <a:moveTo>
                  <a:pt x="0" y="0"/>
                </a:moveTo>
                <a:lnTo>
                  <a:pt x="0" y="43941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04" name="object 97"/>
          <p:cNvSpPr>
            <a:spLocks/>
          </p:cNvSpPr>
          <p:nvPr/>
        </p:nvSpPr>
        <p:spPr bwMode="auto">
          <a:xfrm>
            <a:off x="6380164" y="4089400"/>
            <a:ext cx="2482850" cy="0"/>
          </a:xfrm>
          <a:custGeom>
            <a:avLst/>
            <a:gdLst>
              <a:gd name="T0" fmla="*/ 0 w 2482850"/>
              <a:gd name="T1" fmla="*/ 2482469 w 2482850"/>
              <a:gd name="T2" fmla="*/ 0 60000 65536"/>
              <a:gd name="T3" fmla="*/ 0 60000 65536"/>
              <a:gd name="T4" fmla="*/ 0 w 2482850"/>
              <a:gd name="T5" fmla="*/ 2482850 w 2482850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2482850">
                <a:moveTo>
                  <a:pt x="0" y="0"/>
                </a:moveTo>
                <a:lnTo>
                  <a:pt x="2482469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05" name="object 98"/>
          <p:cNvSpPr>
            <a:spLocks/>
          </p:cNvSpPr>
          <p:nvPr/>
        </p:nvSpPr>
        <p:spPr bwMode="auto">
          <a:xfrm>
            <a:off x="6380164" y="3762375"/>
            <a:ext cx="2482850" cy="0"/>
          </a:xfrm>
          <a:custGeom>
            <a:avLst/>
            <a:gdLst>
              <a:gd name="T0" fmla="*/ 0 w 2482850"/>
              <a:gd name="T1" fmla="*/ 2482469 w 2482850"/>
              <a:gd name="T2" fmla="*/ 0 60000 65536"/>
              <a:gd name="T3" fmla="*/ 0 60000 65536"/>
              <a:gd name="T4" fmla="*/ 0 w 2482850"/>
              <a:gd name="T5" fmla="*/ 2482850 w 2482850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2482850">
                <a:moveTo>
                  <a:pt x="0" y="0"/>
                </a:moveTo>
                <a:lnTo>
                  <a:pt x="2482469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06" name="object 99"/>
          <p:cNvSpPr>
            <a:spLocks/>
          </p:cNvSpPr>
          <p:nvPr/>
        </p:nvSpPr>
        <p:spPr bwMode="auto">
          <a:xfrm>
            <a:off x="6380164" y="3438525"/>
            <a:ext cx="2482850" cy="0"/>
          </a:xfrm>
          <a:custGeom>
            <a:avLst/>
            <a:gdLst>
              <a:gd name="T0" fmla="*/ 0 w 2482850"/>
              <a:gd name="T1" fmla="*/ 2482469 w 2482850"/>
              <a:gd name="T2" fmla="*/ 0 60000 65536"/>
              <a:gd name="T3" fmla="*/ 0 60000 65536"/>
              <a:gd name="T4" fmla="*/ 0 w 2482850"/>
              <a:gd name="T5" fmla="*/ 2482850 w 2482850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2482850">
                <a:moveTo>
                  <a:pt x="0" y="0"/>
                </a:moveTo>
                <a:lnTo>
                  <a:pt x="2482469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07" name="object 100"/>
          <p:cNvSpPr>
            <a:spLocks/>
          </p:cNvSpPr>
          <p:nvPr/>
        </p:nvSpPr>
        <p:spPr bwMode="auto">
          <a:xfrm>
            <a:off x="6380163" y="3438531"/>
            <a:ext cx="0" cy="974725"/>
          </a:xfrm>
          <a:custGeom>
            <a:avLst/>
            <a:gdLst>
              <a:gd name="T0" fmla="*/ 974725 h 974725"/>
              <a:gd name="T1" fmla="*/ 0 h 974725"/>
              <a:gd name="T2" fmla="*/ 0 60000 65536"/>
              <a:gd name="T3" fmla="*/ 0 60000 65536"/>
              <a:gd name="T4" fmla="*/ 0 h 974725"/>
              <a:gd name="T5" fmla="*/ 974725 h 97472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974725">
                <a:moveTo>
                  <a:pt x="0" y="974725"/>
                </a:moveTo>
                <a:lnTo>
                  <a:pt x="0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08" name="object 101"/>
          <p:cNvSpPr>
            <a:spLocks/>
          </p:cNvSpPr>
          <p:nvPr/>
        </p:nvSpPr>
        <p:spPr bwMode="auto">
          <a:xfrm>
            <a:off x="6338896" y="4413250"/>
            <a:ext cx="41275" cy="0"/>
          </a:xfrm>
          <a:custGeom>
            <a:avLst/>
            <a:gdLst>
              <a:gd name="T0" fmla="*/ 0 w 41275"/>
              <a:gd name="T1" fmla="*/ 41021 w 41275"/>
              <a:gd name="T2" fmla="*/ 0 60000 65536"/>
              <a:gd name="T3" fmla="*/ 0 60000 65536"/>
              <a:gd name="T4" fmla="*/ 0 w 41275"/>
              <a:gd name="T5" fmla="*/ 41275 w 4127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1275">
                <a:moveTo>
                  <a:pt x="0" y="0"/>
                </a:moveTo>
                <a:lnTo>
                  <a:pt x="41021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09" name="object 102"/>
          <p:cNvSpPr>
            <a:spLocks/>
          </p:cNvSpPr>
          <p:nvPr/>
        </p:nvSpPr>
        <p:spPr bwMode="auto">
          <a:xfrm>
            <a:off x="6338896" y="4089400"/>
            <a:ext cx="41275" cy="0"/>
          </a:xfrm>
          <a:custGeom>
            <a:avLst/>
            <a:gdLst>
              <a:gd name="T0" fmla="*/ 0 w 41275"/>
              <a:gd name="T1" fmla="*/ 41021 w 41275"/>
              <a:gd name="T2" fmla="*/ 0 60000 65536"/>
              <a:gd name="T3" fmla="*/ 0 60000 65536"/>
              <a:gd name="T4" fmla="*/ 0 w 41275"/>
              <a:gd name="T5" fmla="*/ 41275 w 4127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1275">
                <a:moveTo>
                  <a:pt x="0" y="0"/>
                </a:moveTo>
                <a:lnTo>
                  <a:pt x="41021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10" name="object 103"/>
          <p:cNvSpPr>
            <a:spLocks/>
          </p:cNvSpPr>
          <p:nvPr/>
        </p:nvSpPr>
        <p:spPr bwMode="auto">
          <a:xfrm>
            <a:off x="6338896" y="3762375"/>
            <a:ext cx="41275" cy="0"/>
          </a:xfrm>
          <a:custGeom>
            <a:avLst/>
            <a:gdLst>
              <a:gd name="T0" fmla="*/ 0 w 41275"/>
              <a:gd name="T1" fmla="*/ 41021 w 41275"/>
              <a:gd name="T2" fmla="*/ 0 60000 65536"/>
              <a:gd name="T3" fmla="*/ 0 60000 65536"/>
              <a:gd name="T4" fmla="*/ 0 w 41275"/>
              <a:gd name="T5" fmla="*/ 41275 w 4127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1275">
                <a:moveTo>
                  <a:pt x="0" y="0"/>
                </a:moveTo>
                <a:lnTo>
                  <a:pt x="41021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11" name="object 104"/>
          <p:cNvSpPr>
            <a:spLocks/>
          </p:cNvSpPr>
          <p:nvPr/>
        </p:nvSpPr>
        <p:spPr bwMode="auto">
          <a:xfrm>
            <a:off x="6338896" y="3438525"/>
            <a:ext cx="41275" cy="0"/>
          </a:xfrm>
          <a:custGeom>
            <a:avLst/>
            <a:gdLst>
              <a:gd name="T0" fmla="*/ 0 w 41275"/>
              <a:gd name="T1" fmla="*/ 41021 w 41275"/>
              <a:gd name="T2" fmla="*/ 0 60000 65536"/>
              <a:gd name="T3" fmla="*/ 0 60000 65536"/>
              <a:gd name="T4" fmla="*/ 0 w 41275"/>
              <a:gd name="T5" fmla="*/ 41275 w 4127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1275">
                <a:moveTo>
                  <a:pt x="0" y="0"/>
                </a:moveTo>
                <a:lnTo>
                  <a:pt x="41021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12" name="object 105"/>
          <p:cNvSpPr>
            <a:spLocks/>
          </p:cNvSpPr>
          <p:nvPr/>
        </p:nvSpPr>
        <p:spPr bwMode="auto">
          <a:xfrm>
            <a:off x="6380164" y="4413250"/>
            <a:ext cx="2482850" cy="0"/>
          </a:xfrm>
          <a:custGeom>
            <a:avLst/>
            <a:gdLst>
              <a:gd name="T0" fmla="*/ 0 w 2482850"/>
              <a:gd name="T1" fmla="*/ 2482469 w 2482850"/>
              <a:gd name="T2" fmla="*/ 0 60000 65536"/>
              <a:gd name="T3" fmla="*/ 0 60000 65536"/>
              <a:gd name="T4" fmla="*/ 0 w 2482850"/>
              <a:gd name="T5" fmla="*/ 2482850 w 2482850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2482850">
                <a:moveTo>
                  <a:pt x="0" y="0"/>
                </a:moveTo>
                <a:lnTo>
                  <a:pt x="2482469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13" name="object 106"/>
          <p:cNvSpPr>
            <a:spLocks/>
          </p:cNvSpPr>
          <p:nvPr/>
        </p:nvSpPr>
        <p:spPr bwMode="auto">
          <a:xfrm>
            <a:off x="6380163" y="4413266"/>
            <a:ext cx="0" cy="41275"/>
          </a:xfrm>
          <a:custGeom>
            <a:avLst/>
            <a:gdLst>
              <a:gd name="T0" fmla="*/ 0 h 41275"/>
              <a:gd name="T1" fmla="*/ 41148 h 41275"/>
              <a:gd name="T2" fmla="*/ 0 60000 65536"/>
              <a:gd name="T3" fmla="*/ 0 60000 65536"/>
              <a:gd name="T4" fmla="*/ 0 h 41275"/>
              <a:gd name="T5" fmla="*/ 41275 h 4127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41275">
                <a:moveTo>
                  <a:pt x="0" y="0"/>
                </a:moveTo>
                <a:lnTo>
                  <a:pt x="0" y="41148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14" name="object 107"/>
          <p:cNvSpPr>
            <a:spLocks/>
          </p:cNvSpPr>
          <p:nvPr/>
        </p:nvSpPr>
        <p:spPr bwMode="auto">
          <a:xfrm>
            <a:off x="7207250" y="4413266"/>
            <a:ext cx="0" cy="41275"/>
          </a:xfrm>
          <a:custGeom>
            <a:avLst/>
            <a:gdLst>
              <a:gd name="T0" fmla="*/ 0 h 41275"/>
              <a:gd name="T1" fmla="*/ 41148 h 41275"/>
              <a:gd name="T2" fmla="*/ 0 60000 65536"/>
              <a:gd name="T3" fmla="*/ 0 60000 65536"/>
              <a:gd name="T4" fmla="*/ 0 h 41275"/>
              <a:gd name="T5" fmla="*/ 41275 h 4127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41275">
                <a:moveTo>
                  <a:pt x="0" y="0"/>
                </a:moveTo>
                <a:lnTo>
                  <a:pt x="0" y="41148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15" name="object 108"/>
          <p:cNvSpPr>
            <a:spLocks/>
          </p:cNvSpPr>
          <p:nvPr/>
        </p:nvSpPr>
        <p:spPr bwMode="auto">
          <a:xfrm>
            <a:off x="8034338" y="4413266"/>
            <a:ext cx="0" cy="41275"/>
          </a:xfrm>
          <a:custGeom>
            <a:avLst/>
            <a:gdLst>
              <a:gd name="T0" fmla="*/ 0 h 41275"/>
              <a:gd name="T1" fmla="*/ 41148 h 41275"/>
              <a:gd name="T2" fmla="*/ 0 60000 65536"/>
              <a:gd name="T3" fmla="*/ 0 60000 65536"/>
              <a:gd name="T4" fmla="*/ 0 h 41275"/>
              <a:gd name="T5" fmla="*/ 41275 h 4127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41275">
                <a:moveTo>
                  <a:pt x="0" y="0"/>
                </a:moveTo>
                <a:lnTo>
                  <a:pt x="0" y="41148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16" name="object 109"/>
          <p:cNvSpPr>
            <a:spLocks/>
          </p:cNvSpPr>
          <p:nvPr/>
        </p:nvSpPr>
        <p:spPr bwMode="auto">
          <a:xfrm>
            <a:off x="8861425" y="4413266"/>
            <a:ext cx="0" cy="41275"/>
          </a:xfrm>
          <a:custGeom>
            <a:avLst/>
            <a:gdLst>
              <a:gd name="T0" fmla="*/ 0 h 41275"/>
              <a:gd name="T1" fmla="*/ 41148 h 41275"/>
              <a:gd name="T2" fmla="*/ 0 60000 65536"/>
              <a:gd name="T3" fmla="*/ 0 60000 65536"/>
              <a:gd name="T4" fmla="*/ 0 h 41275"/>
              <a:gd name="T5" fmla="*/ 41275 h 4127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41275">
                <a:moveTo>
                  <a:pt x="0" y="0"/>
                </a:moveTo>
                <a:lnTo>
                  <a:pt x="0" y="41148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21" name="object 114"/>
          <p:cNvSpPr>
            <a:spLocks/>
          </p:cNvSpPr>
          <p:nvPr/>
        </p:nvSpPr>
        <p:spPr bwMode="auto">
          <a:xfrm>
            <a:off x="6410325" y="6137275"/>
            <a:ext cx="2305050" cy="0"/>
          </a:xfrm>
          <a:custGeom>
            <a:avLst/>
            <a:gdLst>
              <a:gd name="T0" fmla="*/ 0 w 2304415"/>
              <a:gd name="T1" fmla="*/ 2304288 w 2304415"/>
              <a:gd name="T2" fmla="*/ 0 60000 65536"/>
              <a:gd name="T3" fmla="*/ 0 60000 65536"/>
              <a:gd name="T4" fmla="*/ 0 w 2304415"/>
              <a:gd name="T5" fmla="*/ 2304415 w 230441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2304415">
                <a:moveTo>
                  <a:pt x="0" y="0"/>
                </a:moveTo>
                <a:lnTo>
                  <a:pt x="2304288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22" name="object 115"/>
          <p:cNvSpPr>
            <a:spLocks/>
          </p:cNvSpPr>
          <p:nvPr/>
        </p:nvSpPr>
        <p:spPr bwMode="auto">
          <a:xfrm>
            <a:off x="6410325" y="5942013"/>
            <a:ext cx="2305050" cy="0"/>
          </a:xfrm>
          <a:custGeom>
            <a:avLst/>
            <a:gdLst>
              <a:gd name="T0" fmla="*/ 0 w 2304415"/>
              <a:gd name="T1" fmla="*/ 2304288 w 2304415"/>
              <a:gd name="T2" fmla="*/ 0 60000 65536"/>
              <a:gd name="T3" fmla="*/ 0 60000 65536"/>
              <a:gd name="T4" fmla="*/ 0 w 2304415"/>
              <a:gd name="T5" fmla="*/ 2304415 w 230441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2304415">
                <a:moveTo>
                  <a:pt x="0" y="0"/>
                </a:moveTo>
                <a:lnTo>
                  <a:pt x="2304288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23" name="object 116"/>
          <p:cNvSpPr>
            <a:spLocks/>
          </p:cNvSpPr>
          <p:nvPr/>
        </p:nvSpPr>
        <p:spPr bwMode="auto">
          <a:xfrm>
            <a:off x="6410325" y="5745163"/>
            <a:ext cx="2305050" cy="0"/>
          </a:xfrm>
          <a:custGeom>
            <a:avLst/>
            <a:gdLst>
              <a:gd name="T0" fmla="*/ 0 w 2304415"/>
              <a:gd name="T1" fmla="*/ 2304288 w 2304415"/>
              <a:gd name="T2" fmla="*/ 0 60000 65536"/>
              <a:gd name="T3" fmla="*/ 0 60000 65536"/>
              <a:gd name="T4" fmla="*/ 0 w 2304415"/>
              <a:gd name="T5" fmla="*/ 2304415 w 230441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2304415">
                <a:moveTo>
                  <a:pt x="0" y="0"/>
                </a:moveTo>
                <a:lnTo>
                  <a:pt x="2304288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24" name="object 117"/>
          <p:cNvSpPr>
            <a:spLocks/>
          </p:cNvSpPr>
          <p:nvPr/>
        </p:nvSpPr>
        <p:spPr bwMode="auto">
          <a:xfrm>
            <a:off x="6410325" y="5549900"/>
            <a:ext cx="2305050" cy="0"/>
          </a:xfrm>
          <a:custGeom>
            <a:avLst/>
            <a:gdLst>
              <a:gd name="T0" fmla="*/ 0 w 2304415"/>
              <a:gd name="T1" fmla="*/ 2304288 w 2304415"/>
              <a:gd name="T2" fmla="*/ 0 60000 65536"/>
              <a:gd name="T3" fmla="*/ 0 60000 65536"/>
              <a:gd name="T4" fmla="*/ 0 w 2304415"/>
              <a:gd name="T5" fmla="*/ 2304415 w 230441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2304415">
                <a:moveTo>
                  <a:pt x="0" y="0"/>
                </a:moveTo>
                <a:lnTo>
                  <a:pt x="2304288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25" name="object 118"/>
          <p:cNvSpPr>
            <a:spLocks/>
          </p:cNvSpPr>
          <p:nvPr/>
        </p:nvSpPr>
        <p:spPr bwMode="auto">
          <a:xfrm>
            <a:off x="6410325" y="5353050"/>
            <a:ext cx="2305050" cy="0"/>
          </a:xfrm>
          <a:custGeom>
            <a:avLst/>
            <a:gdLst>
              <a:gd name="T0" fmla="*/ 0 w 2304415"/>
              <a:gd name="T1" fmla="*/ 2304288 w 2304415"/>
              <a:gd name="T2" fmla="*/ 0 60000 65536"/>
              <a:gd name="T3" fmla="*/ 0 60000 65536"/>
              <a:gd name="T4" fmla="*/ 0 w 2304415"/>
              <a:gd name="T5" fmla="*/ 2304415 w 230441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2304415">
                <a:moveTo>
                  <a:pt x="0" y="0"/>
                </a:moveTo>
                <a:lnTo>
                  <a:pt x="2304288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26" name="object 119"/>
          <p:cNvSpPr>
            <a:spLocks/>
          </p:cNvSpPr>
          <p:nvPr/>
        </p:nvSpPr>
        <p:spPr bwMode="auto">
          <a:xfrm>
            <a:off x="6410325" y="5353066"/>
            <a:ext cx="0" cy="981075"/>
          </a:xfrm>
          <a:custGeom>
            <a:avLst/>
            <a:gdLst>
              <a:gd name="T0" fmla="*/ 980567 h 981075"/>
              <a:gd name="T1" fmla="*/ 0 h 981075"/>
              <a:gd name="T2" fmla="*/ 0 60000 65536"/>
              <a:gd name="T3" fmla="*/ 0 60000 65536"/>
              <a:gd name="T4" fmla="*/ 0 h 981075"/>
              <a:gd name="T5" fmla="*/ 981075 h 98107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981075">
                <a:moveTo>
                  <a:pt x="0" y="980567"/>
                </a:moveTo>
                <a:lnTo>
                  <a:pt x="0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27" name="object 120"/>
          <p:cNvSpPr>
            <a:spLocks/>
          </p:cNvSpPr>
          <p:nvPr/>
        </p:nvSpPr>
        <p:spPr bwMode="auto">
          <a:xfrm>
            <a:off x="6369058" y="6334125"/>
            <a:ext cx="41275" cy="0"/>
          </a:xfrm>
          <a:custGeom>
            <a:avLst/>
            <a:gdLst>
              <a:gd name="T0" fmla="*/ 0 w 41275"/>
              <a:gd name="T1" fmla="*/ 41148 w 41275"/>
              <a:gd name="T2" fmla="*/ 0 60000 65536"/>
              <a:gd name="T3" fmla="*/ 0 60000 65536"/>
              <a:gd name="T4" fmla="*/ 0 w 41275"/>
              <a:gd name="T5" fmla="*/ 41275 w 4127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1275">
                <a:moveTo>
                  <a:pt x="0" y="0"/>
                </a:moveTo>
                <a:lnTo>
                  <a:pt x="41148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28" name="object 121"/>
          <p:cNvSpPr>
            <a:spLocks/>
          </p:cNvSpPr>
          <p:nvPr/>
        </p:nvSpPr>
        <p:spPr bwMode="auto">
          <a:xfrm>
            <a:off x="6369058" y="6137275"/>
            <a:ext cx="41275" cy="0"/>
          </a:xfrm>
          <a:custGeom>
            <a:avLst/>
            <a:gdLst>
              <a:gd name="T0" fmla="*/ 0 w 41275"/>
              <a:gd name="T1" fmla="*/ 41148 w 41275"/>
              <a:gd name="T2" fmla="*/ 0 60000 65536"/>
              <a:gd name="T3" fmla="*/ 0 60000 65536"/>
              <a:gd name="T4" fmla="*/ 0 w 41275"/>
              <a:gd name="T5" fmla="*/ 41275 w 4127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1275">
                <a:moveTo>
                  <a:pt x="0" y="0"/>
                </a:moveTo>
                <a:lnTo>
                  <a:pt x="41148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29" name="object 122"/>
          <p:cNvSpPr>
            <a:spLocks/>
          </p:cNvSpPr>
          <p:nvPr/>
        </p:nvSpPr>
        <p:spPr bwMode="auto">
          <a:xfrm>
            <a:off x="6369058" y="5942013"/>
            <a:ext cx="41275" cy="0"/>
          </a:xfrm>
          <a:custGeom>
            <a:avLst/>
            <a:gdLst>
              <a:gd name="T0" fmla="*/ 0 w 41275"/>
              <a:gd name="T1" fmla="*/ 41148 w 41275"/>
              <a:gd name="T2" fmla="*/ 0 60000 65536"/>
              <a:gd name="T3" fmla="*/ 0 60000 65536"/>
              <a:gd name="T4" fmla="*/ 0 w 41275"/>
              <a:gd name="T5" fmla="*/ 41275 w 4127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1275">
                <a:moveTo>
                  <a:pt x="0" y="0"/>
                </a:moveTo>
                <a:lnTo>
                  <a:pt x="41148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30" name="object 123"/>
          <p:cNvSpPr>
            <a:spLocks/>
          </p:cNvSpPr>
          <p:nvPr/>
        </p:nvSpPr>
        <p:spPr bwMode="auto">
          <a:xfrm>
            <a:off x="6369058" y="5745163"/>
            <a:ext cx="41275" cy="0"/>
          </a:xfrm>
          <a:custGeom>
            <a:avLst/>
            <a:gdLst>
              <a:gd name="T0" fmla="*/ 0 w 41275"/>
              <a:gd name="T1" fmla="*/ 41148 w 41275"/>
              <a:gd name="T2" fmla="*/ 0 60000 65536"/>
              <a:gd name="T3" fmla="*/ 0 60000 65536"/>
              <a:gd name="T4" fmla="*/ 0 w 41275"/>
              <a:gd name="T5" fmla="*/ 41275 w 4127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1275">
                <a:moveTo>
                  <a:pt x="0" y="0"/>
                </a:moveTo>
                <a:lnTo>
                  <a:pt x="41148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31" name="object 124"/>
          <p:cNvSpPr>
            <a:spLocks/>
          </p:cNvSpPr>
          <p:nvPr/>
        </p:nvSpPr>
        <p:spPr bwMode="auto">
          <a:xfrm>
            <a:off x="6369058" y="5549900"/>
            <a:ext cx="41275" cy="0"/>
          </a:xfrm>
          <a:custGeom>
            <a:avLst/>
            <a:gdLst>
              <a:gd name="T0" fmla="*/ 0 w 41275"/>
              <a:gd name="T1" fmla="*/ 41148 w 41275"/>
              <a:gd name="T2" fmla="*/ 0 60000 65536"/>
              <a:gd name="T3" fmla="*/ 0 60000 65536"/>
              <a:gd name="T4" fmla="*/ 0 w 41275"/>
              <a:gd name="T5" fmla="*/ 41275 w 4127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1275">
                <a:moveTo>
                  <a:pt x="0" y="0"/>
                </a:moveTo>
                <a:lnTo>
                  <a:pt x="41148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32" name="object 125"/>
          <p:cNvSpPr>
            <a:spLocks/>
          </p:cNvSpPr>
          <p:nvPr/>
        </p:nvSpPr>
        <p:spPr bwMode="auto">
          <a:xfrm>
            <a:off x="6369058" y="5353050"/>
            <a:ext cx="41275" cy="0"/>
          </a:xfrm>
          <a:custGeom>
            <a:avLst/>
            <a:gdLst>
              <a:gd name="T0" fmla="*/ 0 w 41275"/>
              <a:gd name="T1" fmla="*/ 41148 w 41275"/>
              <a:gd name="T2" fmla="*/ 0 60000 65536"/>
              <a:gd name="T3" fmla="*/ 0 60000 65536"/>
              <a:gd name="T4" fmla="*/ 0 w 41275"/>
              <a:gd name="T5" fmla="*/ 41275 w 4127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1275">
                <a:moveTo>
                  <a:pt x="0" y="0"/>
                </a:moveTo>
                <a:lnTo>
                  <a:pt x="41148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33" name="object 126"/>
          <p:cNvSpPr>
            <a:spLocks/>
          </p:cNvSpPr>
          <p:nvPr/>
        </p:nvSpPr>
        <p:spPr bwMode="auto">
          <a:xfrm>
            <a:off x="6410325" y="6334125"/>
            <a:ext cx="2305050" cy="0"/>
          </a:xfrm>
          <a:custGeom>
            <a:avLst/>
            <a:gdLst>
              <a:gd name="T0" fmla="*/ 0 w 2304415"/>
              <a:gd name="T1" fmla="*/ 2304288 w 2304415"/>
              <a:gd name="T2" fmla="*/ 0 60000 65536"/>
              <a:gd name="T3" fmla="*/ 0 60000 65536"/>
              <a:gd name="T4" fmla="*/ 0 w 2304415"/>
              <a:gd name="T5" fmla="*/ 2304415 w 2304415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2304415">
                <a:moveTo>
                  <a:pt x="0" y="0"/>
                </a:moveTo>
                <a:lnTo>
                  <a:pt x="2304288" y="0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34" name="object 127"/>
          <p:cNvSpPr>
            <a:spLocks/>
          </p:cNvSpPr>
          <p:nvPr/>
        </p:nvSpPr>
        <p:spPr bwMode="auto">
          <a:xfrm>
            <a:off x="6410325" y="6334141"/>
            <a:ext cx="0" cy="41275"/>
          </a:xfrm>
          <a:custGeom>
            <a:avLst/>
            <a:gdLst>
              <a:gd name="T0" fmla="*/ 0 h 41275"/>
              <a:gd name="T1" fmla="*/ 41148 h 41275"/>
              <a:gd name="T2" fmla="*/ 0 60000 65536"/>
              <a:gd name="T3" fmla="*/ 0 60000 65536"/>
              <a:gd name="T4" fmla="*/ 0 h 41275"/>
              <a:gd name="T5" fmla="*/ 41275 h 4127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41275">
                <a:moveTo>
                  <a:pt x="0" y="0"/>
                </a:moveTo>
                <a:lnTo>
                  <a:pt x="0" y="41148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35" name="object 128"/>
          <p:cNvSpPr>
            <a:spLocks/>
          </p:cNvSpPr>
          <p:nvPr/>
        </p:nvSpPr>
        <p:spPr bwMode="auto">
          <a:xfrm>
            <a:off x="7178675" y="6334141"/>
            <a:ext cx="0" cy="41275"/>
          </a:xfrm>
          <a:custGeom>
            <a:avLst/>
            <a:gdLst>
              <a:gd name="T0" fmla="*/ 0 h 41275"/>
              <a:gd name="T1" fmla="*/ 41148 h 41275"/>
              <a:gd name="T2" fmla="*/ 0 60000 65536"/>
              <a:gd name="T3" fmla="*/ 0 60000 65536"/>
              <a:gd name="T4" fmla="*/ 0 h 41275"/>
              <a:gd name="T5" fmla="*/ 41275 h 4127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41275">
                <a:moveTo>
                  <a:pt x="0" y="0"/>
                </a:moveTo>
                <a:lnTo>
                  <a:pt x="0" y="41148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36" name="object 129"/>
          <p:cNvSpPr>
            <a:spLocks/>
          </p:cNvSpPr>
          <p:nvPr/>
        </p:nvSpPr>
        <p:spPr bwMode="auto">
          <a:xfrm>
            <a:off x="7945438" y="6334141"/>
            <a:ext cx="0" cy="41275"/>
          </a:xfrm>
          <a:custGeom>
            <a:avLst/>
            <a:gdLst>
              <a:gd name="T0" fmla="*/ 0 h 41275"/>
              <a:gd name="T1" fmla="*/ 41148 h 41275"/>
              <a:gd name="T2" fmla="*/ 0 60000 65536"/>
              <a:gd name="T3" fmla="*/ 0 60000 65536"/>
              <a:gd name="T4" fmla="*/ 0 h 41275"/>
              <a:gd name="T5" fmla="*/ 41275 h 4127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41275">
                <a:moveTo>
                  <a:pt x="0" y="0"/>
                </a:moveTo>
                <a:lnTo>
                  <a:pt x="0" y="41148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37" name="object 130"/>
          <p:cNvSpPr>
            <a:spLocks/>
          </p:cNvSpPr>
          <p:nvPr/>
        </p:nvSpPr>
        <p:spPr bwMode="auto">
          <a:xfrm>
            <a:off x="8713788" y="6334141"/>
            <a:ext cx="0" cy="41275"/>
          </a:xfrm>
          <a:custGeom>
            <a:avLst/>
            <a:gdLst>
              <a:gd name="T0" fmla="*/ 0 h 41275"/>
              <a:gd name="T1" fmla="*/ 41148 h 41275"/>
              <a:gd name="T2" fmla="*/ 0 60000 65536"/>
              <a:gd name="T3" fmla="*/ 0 60000 65536"/>
              <a:gd name="T4" fmla="*/ 0 h 41275"/>
              <a:gd name="T5" fmla="*/ 41275 h 41275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41275">
                <a:moveTo>
                  <a:pt x="0" y="0"/>
                </a:moveTo>
                <a:lnTo>
                  <a:pt x="0" y="41148"/>
                </a:lnTo>
              </a:path>
            </a:pathLst>
          </a:custGeom>
          <a:noFill/>
          <a:ln w="9144">
            <a:solidFill>
              <a:srgbClr val="878787"/>
            </a:solidFill>
            <a:round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7542" name="object 135"/>
          <p:cNvSpPr>
            <a:spLocks noChangeArrowheads="1"/>
          </p:cNvSpPr>
          <p:nvPr/>
        </p:nvSpPr>
        <p:spPr bwMode="auto">
          <a:xfrm>
            <a:off x="249238" y="4867275"/>
            <a:ext cx="1084262" cy="795338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76983" y="1397085"/>
            <a:ext cx="42511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dirty="0" smtClean="0"/>
              <a:t>4,02</a:t>
            </a:r>
            <a:endParaRPr lang="ru-RU" sz="1050" dirty="0"/>
          </a:p>
        </p:txBody>
      </p:sp>
      <p:sp>
        <p:nvSpPr>
          <p:cNvPr id="3" name="TextBox 2"/>
          <p:cNvSpPr txBox="1"/>
          <p:nvPr/>
        </p:nvSpPr>
        <p:spPr>
          <a:xfrm>
            <a:off x="5955047" y="2009817"/>
            <a:ext cx="42511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dirty="0" smtClean="0"/>
              <a:t>2,73</a:t>
            </a:r>
            <a:endParaRPr lang="ru-RU" sz="1050" dirty="0"/>
          </a:p>
        </p:txBody>
      </p:sp>
      <p:cxnSp>
        <p:nvCxnSpPr>
          <p:cNvPr id="5" name="Прямая соединительная линия 4"/>
          <p:cNvCxnSpPr>
            <a:stCxn id="17487" idx="0"/>
          </p:cNvCxnSpPr>
          <p:nvPr/>
        </p:nvCxnSpPr>
        <p:spPr>
          <a:xfrm flipV="1">
            <a:off x="6353175" y="1651000"/>
            <a:ext cx="527058" cy="2873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880233" y="1651000"/>
            <a:ext cx="885284" cy="5778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5946584" y="3695061"/>
            <a:ext cx="38119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lvl="0">
              <a:spcBef>
                <a:spcPts val="100"/>
              </a:spcBef>
              <a:defRPr/>
            </a:pPr>
            <a:r>
              <a:rPr lang="ru-RU" sz="900" spc="-5" dirty="0" smtClean="0">
                <a:solidFill>
                  <a:prstClr val="black"/>
                </a:solidFill>
                <a:latin typeface="Lucida Sans Unicode"/>
                <a:cs typeface="Lucida Sans Unicode"/>
              </a:rPr>
              <a:t>1</a:t>
            </a:r>
            <a:r>
              <a:rPr lang="ru-RU" sz="900" dirty="0" smtClean="0">
                <a:solidFill>
                  <a:prstClr val="black"/>
                </a:solidFill>
                <a:latin typeface="Lucida Sans Unicode"/>
                <a:cs typeface="Lucida Sans Unicode"/>
              </a:rPr>
              <a:t>,4</a:t>
            </a:r>
            <a:endParaRPr lang="ru-RU" sz="900" dirty="0">
              <a:solidFill>
                <a:prstClr val="black"/>
              </a:solidFill>
              <a:latin typeface="Lucida Sans Unicode"/>
              <a:cs typeface="Lucida Sans Unicode"/>
            </a:endParaRPr>
          </a:p>
        </p:txBody>
      </p:sp>
      <p:cxnSp>
        <p:nvCxnSpPr>
          <p:cNvPr id="11" name="Прямая соединительная линия 10"/>
          <p:cNvCxnSpPr>
            <a:stCxn id="17507" idx="1"/>
          </p:cNvCxnSpPr>
          <p:nvPr/>
        </p:nvCxnSpPr>
        <p:spPr>
          <a:xfrm>
            <a:off x="6380163" y="3438531"/>
            <a:ext cx="735014" cy="48736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7115177" y="3800475"/>
            <a:ext cx="830261" cy="12541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17526" idx="1"/>
          </p:cNvCxnSpPr>
          <p:nvPr/>
        </p:nvCxnSpPr>
        <p:spPr>
          <a:xfrm>
            <a:off x="6410325" y="5353066"/>
            <a:ext cx="1624013" cy="61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59997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19518" y="53124"/>
            <a:ext cx="6031006" cy="64633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457200"/>
            <a:r>
              <a:rPr lang="ru-RU" sz="3600" dirty="0">
                <a:solidFill>
                  <a:prstClr val="white"/>
                </a:solidFill>
                <a:latin typeface="Bookman Old Style" panose="02050604050505020204" pitchFamily="18" charset="0"/>
              </a:rPr>
              <a:t>Доходы бюджета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94911" y="699454"/>
            <a:ext cx="7735718" cy="120032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457200"/>
            <a:r>
              <a:rPr lang="ru-RU" dirty="0">
                <a:solidFill>
                  <a:srgbClr val="134770"/>
                </a:solidFill>
              </a:rPr>
              <a:t>Доходы бюджета </a:t>
            </a:r>
            <a:r>
              <a:rPr lang="ru-RU" dirty="0" smtClean="0">
                <a:solidFill>
                  <a:srgbClr val="134770"/>
                </a:solidFill>
              </a:rPr>
              <a:t>Черновского </a:t>
            </a:r>
            <a:r>
              <a:rPr lang="ru-RU" dirty="0">
                <a:solidFill>
                  <a:srgbClr val="134770"/>
                </a:solidFill>
              </a:rPr>
              <a:t>сельского поселения Первомайского </a:t>
            </a:r>
          </a:p>
          <a:p>
            <a:pPr algn="ctr" defTabSz="457200"/>
            <a:r>
              <a:rPr lang="ru-RU" dirty="0">
                <a:solidFill>
                  <a:srgbClr val="134770"/>
                </a:solidFill>
              </a:rPr>
              <a:t>района образуются за счет налоговых и неналоговых доходов, а также за счет </a:t>
            </a:r>
          </a:p>
          <a:p>
            <a:pPr algn="ctr" defTabSz="457200"/>
            <a:r>
              <a:rPr lang="ru-RU" dirty="0">
                <a:solidFill>
                  <a:srgbClr val="134770"/>
                </a:solidFill>
              </a:rPr>
              <a:t>безвозмездных поступлений.</a:t>
            </a:r>
          </a:p>
        </p:txBody>
      </p:sp>
      <p:sp>
        <p:nvSpPr>
          <p:cNvPr id="4" name="Лента лицом вниз 3"/>
          <p:cNvSpPr/>
          <p:nvPr/>
        </p:nvSpPr>
        <p:spPr>
          <a:xfrm>
            <a:off x="615203" y="1622784"/>
            <a:ext cx="8095128" cy="897712"/>
          </a:xfrm>
          <a:prstGeom prst="ribbon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000" b="1" dirty="0">
                <a:solidFill>
                  <a:srgbClr val="FF0000"/>
                </a:solidFill>
              </a:rPr>
              <a:t>Доходы-денежные средства поступающие в бюджет</a:t>
            </a:r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551331" y="2770095"/>
            <a:ext cx="3563471" cy="3666565"/>
          </a:xfrm>
          <a:prstGeom prst="verticalScroll">
            <a:avLst/>
          </a:prstGeom>
          <a:solidFill>
            <a:schemeClr val="accent3"/>
          </a:solidFill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dirty="0">
                <a:solidFill>
                  <a:srgbClr val="FF0000"/>
                </a:solidFill>
              </a:rPr>
              <a:t>НАЛОГОВЫЕ ДОХОДЫ</a:t>
            </a:r>
          </a:p>
          <a:p>
            <a:pPr algn="ctr" defTabSz="457200"/>
            <a:r>
              <a:rPr lang="ru-RU" sz="1600" dirty="0">
                <a:solidFill>
                  <a:prstClr val="black"/>
                </a:solidFill>
              </a:rPr>
              <a:t>Поступления от уплаты </a:t>
            </a:r>
            <a:r>
              <a:rPr lang="ru-RU" sz="1600" dirty="0" err="1">
                <a:solidFill>
                  <a:prstClr val="black"/>
                </a:solidFill>
              </a:rPr>
              <a:t>федеральных,региональных</a:t>
            </a:r>
            <a:r>
              <a:rPr lang="ru-RU" sz="1600" dirty="0">
                <a:solidFill>
                  <a:prstClr val="black"/>
                </a:solidFill>
              </a:rPr>
              <a:t>, местных налогов и </a:t>
            </a:r>
            <a:r>
              <a:rPr lang="ru-RU" sz="1600" dirty="0" err="1">
                <a:solidFill>
                  <a:prstClr val="black"/>
                </a:solidFill>
              </a:rPr>
              <a:t>сборов,предусмотренных</a:t>
            </a:r>
            <a:r>
              <a:rPr lang="ru-RU" sz="1600" dirty="0">
                <a:solidFill>
                  <a:prstClr val="black"/>
                </a:solidFill>
              </a:rPr>
              <a:t> НК РФ , нормативными правовыми актами Первомайского районного совета</a:t>
            </a: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5446060" y="2653557"/>
            <a:ext cx="3543300" cy="3666565"/>
          </a:xfrm>
          <a:prstGeom prst="verticalScroll">
            <a:avLst/>
          </a:prstGeom>
          <a:scene3d>
            <a:camera prst="perspectiveContrastingRightFacing"/>
            <a:lightRig rig="threePt" dir="t"/>
          </a:scene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dirty="0">
                <a:solidFill>
                  <a:srgbClr val="C00000"/>
                </a:solidFill>
              </a:rPr>
              <a:t>НЕНАЛОГОВЫЕ ДОХОДЫ</a:t>
            </a:r>
          </a:p>
          <a:p>
            <a:pPr algn="ctr" defTabSz="457200"/>
            <a:r>
              <a:rPr lang="ru-RU" dirty="0">
                <a:solidFill>
                  <a:prstClr val="black"/>
                </a:solidFill>
              </a:rPr>
              <a:t>Платежи которые включают в себя:</a:t>
            </a:r>
          </a:p>
          <a:p>
            <a:pPr algn="ctr" defTabSz="457200"/>
            <a:r>
              <a:rPr lang="ru-RU" dirty="0">
                <a:solidFill>
                  <a:prstClr val="black"/>
                </a:solidFill>
              </a:rPr>
              <a:t>Доходы от использования и продажи </a:t>
            </a:r>
            <a:r>
              <a:rPr lang="ru-RU" dirty="0" err="1">
                <a:solidFill>
                  <a:prstClr val="black"/>
                </a:solidFill>
              </a:rPr>
              <a:t>имущества,штрафы</a:t>
            </a:r>
            <a:r>
              <a:rPr lang="ru-RU" dirty="0">
                <a:solidFill>
                  <a:prstClr val="black"/>
                </a:solidFill>
              </a:rPr>
              <a:t> за нарушение </a:t>
            </a:r>
          </a:p>
          <a:p>
            <a:pPr algn="ctr" defTabSz="457200"/>
            <a:r>
              <a:rPr lang="ru-RU" dirty="0">
                <a:solidFill>
                  <a:prstClr val="black"/>
                </a:solidFill>
              </a:rPr>
              <a:t>неналоговые доходы</a:t>
            </a:r>
          </a:p>
        </p:txBody>
      </p:sp>
    </p:spTree>
    <p:extLst>
      <p:ext uri="{BB962C8B-B14F-4D97-AF65-F5344CB8AC3E}">
        <p14:creationId xmlns:p14="http://schemas.microsoft.com/office/powerpoint/2010/main" val="204835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98496" y="590785"/>
            <a:ext cx="6380630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457200"/>
            <a:r>
              <a:rPr lang="ru-RU" sz="3200" dirty="0">
                <a:solidFill>
                  <a:srgbClr val="134770"/>
                </a:solidFill>
                <a:latin typeface="Bookman Old Style" panose="02050604050505020204" pitchFamily="18" charset="0"/>
              </a:rPr>
              <a:t>Межбюджетные отношения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343400" y="1618111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57200"/>
            <a:r>
              <a:rPr lang="ru-RU" sz="2000" b="1" dirty="0">
                <a:solidFill>
                  <a:srgbClr val="FF0000"/>
                </a:solidFill>
              </a:rPr>
              <a:t>Межбюджетные трансферты </a:t>
            </a:r>
            <a:r>
              <a:rPr lang="ru-RU" sz="2000" dirty="0">
                <a:solidFill>
                  <a:prstClr val="black"/>
                </a:solidFill>
              </a:rPr>
              <a:t>– средства,</a:t>
            </a:r>
          </a:p>
          <a:p>
            <a:pPr defTabSz="457200"/>
            <a:r>
              <a:rPr lang="ru-RU" sz="2000" dirty="0">
                <a:solidFill>
                  <a:prstClr val="black"/>
                </a:solidFill>
              </a:rPr>
              <a:t>предоставляемые одним бюджетом</a:t>
            </a:r>
          </a:p>
          <a:p>
            <a:pPr defTabSz="457200"/>
            <a:r>
              <a:rPr lang="ru-RU" sz="2000" dirty="0">
                <a:solidFill>
                  <a:prstClr val="black"/>
                </a:solidFill>
              </a:rPr>
              <a:t>бюджетной системы Российской</a:t>
            </a:r>
          </a:p>
          <a:p>
            <a:pPr defTabSz="457200"/>
            <a:r>
              <a:rPr lang="ru-RU" sz="2000" dirty="0">
                <a:solidFill>
                  <a:prstClr val="black"/>
                </a:solidFill>
              </a:rPr>
              <a:t>Федерации другому бюджету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73206" y="4461319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57200"/>
            <a:r>
              <a:rPr lang="ru-RU" b="1" dirty="0">
                <a:solidFill>
                  <a:srgbClr val="FF0000"/>
                </a:solidFill>
              </a:rPr>
              <a:t>Межбюджетные отношения </a:t>
            </a:r>
            <a:r>
              <a:rPr lang="ru-RU" dirty="0">
                <a:solidFill>
                  <a:prstClr val="black"/>
                </a:solidFill>
              </a:rPr>
              <a:t>–</a:t>
            </a:r>
          </a:p>
          <a:p>
            <a:pPr defTabSz="457200"/>
            <a:r>
              <a:rPr lang="ru-RU" dirty="0">
                <a:solidFill>
                  <a:prstClr val="black"/>
                </a:solidFill>
              </a:rPr>
              <a:t>взаимоотношения между публично</a:t>
            </a:r>
          </a:p>
          <a:p>
            <a:pPr defTabSz="457200"/>
            <a:r>
              <a:rPr lang="ru-RU" dirty="0">
                <a:solidFill>
                  <a:prstClr val="black"/>
                </a:solidFill>
              </a:rPr>
              <a:t>правовыми образованиями по вопросам</a:t>
            </a:r>
          </a:p>
          <a:p>
            <a:pPr defTabSz="457200"/>
            <a:r>
              <a:rPr lang="ru-RU" dirty="0">
                <a:solidFill>
                  <a:prstClr val="black"/>
                </a:solidFill>
              </a:rPr>
              <a:t>регулирования бюджетных</a:t>
            </a:r>
          </a:p>
          <a:p>
            <a:pPr defTabSz="457200"/>
            <a:r>
              <a:rPr lang="ru-RU" dirty="0">
                <a:solidFill>
                  <a:prstClr val="black"/>
                </a:solidFill>
              </a:rPr>
              <a:t>правоотношений, организации и</a:t>
            </a:r>
          </a:p>
          <a:p>
            <a:pPr defTabSz="457200"/>
            <a:r>
              <a:rPr lang="ru-RU" dirty="0">
                <a:solidFill>
                  <a:prstClr val="black"/>
                </a:solidFill>
              </a:rPr>
              <a:t>осуществления бюджетного процесса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9033" y="3164546"/>
            <a:ext cx="3368489" cy="29852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510" y="1618108"/>
            <a:ext cx="2938183" cy="2523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26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0"/>
            <a:ext cx="7879080" cy="46782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457200"/>
            <a:r>
              <a:rPr lang="ru-RU" sz="3200" dirty="0">
                <a:solidFill>
                  <a:prstClr val="white"/>
                </a:solidFill>
                <a:latin typeface="Bookman Old Style" panose="02050604050505020204" pitchFamily="18" charset="0"/>
                <a:cs typeface="Andalus" panose="02020603050405020304" pitchFamily="18" charset="-78"/>
              </a:rPr>
              <a:t>Предисловие</a:t>
            </a:r>
          </a:p>
          <a:p>
            <a:pPr algn="just" defTabSz="457200"/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Бюджет играет центральную роль в экономике </a:t>
            </a:r>
            <a:r>
              <a:rPr lang="ru-RU" sz="1400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Черновского </a:t>
            </a:r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сельского поселения</a:t>
            </a:r>
          </a:p>
          <a:p>
            <a:pPr algn="just" defTabSz="457200"/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Первомайского района Республики Крым и решении различных проблем в его</a:t>
            </a:r>
          </a:p>
          <a:p>
            <a:pPr algn="just" defTabSz="457200"/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развитии. Внимательное изучение бюджета дает представление о намерениях</a:t>
            </a:r>
          </a:p>
          <a:p>
            <a:pPr algn="just" defTabSz="457200"/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власти, ее политике, распределении ею финансовых ресурсов.  Благодаря анализу</a:t>
            </a:r>
          </a:p>
          <a:p>
            <a:pPr algn="just" defTabSz="457200"/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бюджета можно установить, как распределяются денежные средства, расходуются</a:t>
            </a:r>
          </a:p>
          <a:p>
            <a:pPr algn="just" defTabSz="457200"/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ли они по назначению. Контроль за местным бюджетом особенно уместен, если</a:t>
            </a:r>
          </a:p>
          <a:p>
            <a:pPr algn="just" defTabSz="457200"/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иметь в виду, что он формируется за счет граждан и организаций. Эти средства</a:t>
            </a:r>
          </a:p>
          <a:p>
            <a:pPr algn="just" defTabSz="457200"/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изымаются в виде налогов, различных сборов и пошлин у физических и юридических</a:t>
            </a:r>
          </a:p>
          <a:p>
            <a:pPr algn="just" defTabSz="457200"/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лиц для проведения значимой для общества деятельности. Проверка фактического</a:t>
            </a:r>
          </a:p>
          <a:p>
            <a:pPr algn="just" defTabSz="457200"/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использования бюджетных средств закономерный и обязательный процесс. Именно</a:t>
            </a:r>
          </a:p>
          <a:p>
            <a:pPr algn="just" defTabSz="457200"/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поэтому пришло время для опубликования простого и доступного для каждого</a:t>
            </a:r>
          </a:p>
          <a:p>
            <a:pPr algn="just" defTabSz="457200"/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гражданина анализа бюджета и бюджетных процессов. И мы надеемся, что данная</a:t>
            </a:r>
          </a:p>
          <a:p>
            <a:pPr algn="just" defTabSz="457200"/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презентация послужит обеспечению роста интереса граждан к вопросам</a:t>
            </a:r>
          </a:p>
          <a:p>
            <a:pPr algn="just" defTabSz="457200"/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использования бюджета. Ведь только при наличии у граждан чувства собственной</a:t>
            </a:r>
          </a:p>
          <a:p>
            <a:pPr algn="just" defTabSz="457200"/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причастности к бюджетному процессу и возможности высказать свое мнение можно</a:t>
            </a:r>
          </a:p>
          <a:p>
            <a:pPr algn="just" defTabSz="457200"/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рассчитывать на то, что население будет добросовестно участвовать как в</a:t>
            </a:r>
          </a:p>
          <a:p>
            <a:pPr algn="just" defTabSz="457200"/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формировании бюджета, так и в его исполнении.</a:t>
            </a:r>
          </a:p>
        </p:txBody>
      </p:sp>
    </p:spTree>
    <p:extLst>
      <p:ext uri="{BB962C8B-B14F-4D97-AF65-F5344CB8AC3E}">
        <p14:creationId xmlns:p14="http://schemas.microsoft.com/office/powerpoint/2010/main" val="812932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55663"/>
            <a:ext cx="7013458" cy="64633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ru-RU" sz="3600" dirty="0">
                <a:solidFill>
                  <a:srgbClr val="134770"/>
                </a:solidFill>
                <a:latin typeface="Bookman Old Style" panose="02050604050505020204" pitchFamily="18" charset="0"/>
              </a:rPr>
              <a:t>Межбюджетные трансферты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8094" y="701994"/>
            <a:ext cx="834390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ru-RU" sz="2400" dirty="0">
                <a:solidFill>
                  <a:prstClr val="black"/>
                </a:solidFill>
              </a:rPr>
              <a:t>В бюджет </a:t>
            </a:r>
            <a:r>
              <a:rPr lang="ru-RU" sz="2400" dirty="0" smtClean="0">
                <a:solidFill>
                  <a:prstClr val="black"/>
                </a:solidFill>
              </a:rPr>
              <a:t>Черновского </a:t>
            </a:r>
            <a:r>
              <a:rPr lang="ru-RU" sz="2400" dirty="0">
                <a:solidFill>
                  <a:prstClr val="black"/>
                </a:solidFill>
              </a:rPr>
              <a:t>сельского поселения Первомайского района перечисляются межбюджетные трансферты </a:t>
            </a:r>
          </a:p>
          <a:p>
            <a:pPr defTabSz="457200"/>
            <a:r>
              <a:rPr lang="ru-RU" sz="2400" dirty="0">
                <a:solidFill>
                  <a:prstClr val="black"/>
                </a:solidFill>
              </a:rPr>
              <a:t>- из бюджета Республики Крым в форме:</a:t>
            </a:r>
          </a:p>
          <a:p>
            <a:pPr defTabSz="457200"/>
            <a:r>
              <a:rPr lang="ru-RU" sz="2400" dirty="0">
                <a:solidFill>
                  <a:srgbClr val="FF0000"/>
                </a:solidFill>
              </a:rPr>
              <a:t>Дотаций </a:t>
            </a:r>
            <a:r>
              <a:rPr lang="ru-RU" sz="2400" dirty="0">
                <a:solidFill>
                  <a:srgbClr val="134770"/>
                </a:solidFill>
              </a:rPr>
              <a:t>– </a:t>
            </a:r>
            <a:r>
              <a:rPr lang="ru-RU" sz="2400" dirty="0">
                <a:solidFill>
                  <a:prstClr val="black"/>
                </a:solidFill>
              </a:rPr>
              <a:t>без определения конкретной цели их  использования </a:t>
            </a:r>
          </a:p>
          <a:p>
            <a:pPr defTabSz="457200"/>
            <a:r>
              <a:rPr lang="ru-RU" sz="2400" dirty="0">
                <a:solidFill>
                  <a:srgbClr val="FF0000"/>
                </a:solidFill>
              </a:rPr>
              <a:t>Субсидий </a:t>
            </a:r>
            <a:r>
              <a:rPr lang="ru-RU" sz="2400" dirty="0">
                <a:solidFill>
                  <a:srgbClr val="134770"/>
                </a:solidFill>
              </a:rPr>
              <a:t>– </a:t>
            </a:r>
            <a:r>
              <a:rPr lang="ru-RU" sz="2400" dirty="0">
                <a:solidFill>
                  <a:prstClr val="black"/>
                </a:solidFill>
              </a:rPr>
              <a:t>в целях </a:t>
            </a:r>
            <a:r>
              <a:rPr lang="ru-RU" sz="2400" dirty="0" err="1">
                <a:solidFill>
                  <a:prstClr val="black"/>
                </a:solidFill>
              </a:rPr>
              <a:t>софинансирования</a:t>
            </a:r>
            <a:r>
              <a:rPr lang="ru-RU" sz="2400" dirty="0">
                <a:solidFill>
                  <a:prstClr val="black"/>
                </a:solidFill>
              </a:rPr>
              <a:t> расходных обязательств муниципального образования по вопросам местного значения</a:t>
            </a:r>
          </a:p>
          <a:p>
            <a:pPr defTabSz="457200"/>
            <a:r>
              <a:rPr lang="ru-RU" sz="2400" dirty="0">
                <a:solidFill>
                  <a:srgbClr val="FF0000"/>
                </a:solidFill>
              </a:rPr>
              <a:t>Субвенций </a:t>
            </a:r>
            <a:r>
              <a:rPr lang="ru-RU" sz="2400" dirty="0">
                <a:solidFill>
                  <a:srgbClr val="134770"/>
                </a:solidFill>
              </a:rPr>
              <a:t>– </a:t>
            </a:r>
            <a:r>
              <a:rPr lang="ru-RU" sz="2400" dirty="0">
                <a:solidFill>
                  <a:prstClr val="black"/>
                </a:solidFill>
              </a:rPr>
              <a:t>на выполнение переданных государственных полномочий Российской Федерации и Республики Крым</a:t>
            </a:r>
          </a:p>
          <a:p>
            <a:pPr defTabSz="457200"/>
            <a:r>
              <a:rPr lang="ru-RU" sz="2400" dirty="0">
                <a:solidFill>
                  <a:srgbClr val="FF0000"/>
                </a:solidFill>
              </a:rPr>
              <a:t>Иных межбюджетных трансфертов</a:t>
            </a:r>
          </a:p>
          <a:p>
            <a:pPr defTabSz="457200"/>
            <a:r>
              <a:rPr lang="ru-RU" sz="2400" dirty="0">
                <a:solidFill>
                  <a:srgbClr val="134770"/>
                </a:solidFill>
              </a:rPr>
              <a:t> - </a:t>
            </a:r>
            <a:r>
              <a:rPr lang="ru-RU" sz="2400" dirty="0">
                <a:solidFill>
                  <a:prstClr val="black"/>
                </a:solidFill>
              </a:rPr>
              <a:t>из бюджета муниципального образования Первомайский район в форме</a:t>
            </a:r>
          </a:p>
          <a:p>
            <a:pPr defTabSz="457200"/>
            <a:r>
              <a:rPr lang="ru-RU" sz="2400" dirty="0">
                <a:solidFill>
                  <a:srgbClr val="FF0000"/>
                </a:solidFill>
              </a:rPr>
              <a:t>Иных межбюджетных трансфертов</a:t>
            </a:r>
          </a:p>
        </p:txBody>
      </p:sp>
    </p:spTree>
    <p:extLst>
      <p:ext uri="{BB962C8B-B14F-4D97-AF65-F5344CB8AC3E}">
        <p14:creationId xmlns:p14="http://schemas.microsoft.com/office/powerpoint/2010/main" val="209779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2182" y="165412"/>
            <a:ext cx="7005918" cy="15696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457200"/>
            <a:r>
              <a:rPr lang="ru-RU" sz="3200" dirty="0">
                <a:solidFill>
                  <a:srgbClr val="134770"/>
                </a:solidFill>
                <a:latin typeface="Bookman Old Style" panose="02050604050505020204" pitchFamily="18" charset="0"/>
              </a:rPr>
              <a:t>Основные мероприятия по дополнительной мобилизации доходов бюджета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3848" y="1726464"/>
            <a:ext cx="2554941" cy="2310092"/>
          </a:xfrm>
          <a:prstGeom prst="rect">
            <a:avLst/>
          </a:prstGeom>
        </p:spPr>
      </p:pic>
      <p:sp>
        <p:nvSpPr>
          <p:cNvPr id="8" name="Овальная выноска 7"/>
          <p:cNvSpPr/>
          <p:nvPr/>
        </p:nvSpPr>
        <p:spPr>
          <a:xfrm>
            <a:off x="0" y="1055710"/>
            <a:ext cx="3059832" cy="2132985"/>
          </a:xfrm>
          <a:prstGeom prst="wedgeEllipseCallout">
            <a:avLst>
              <a:gd name="adj1" fmla="val 57240"/>
              <a:gd name="adj2" fmla="val 29648"/>
            </a:avLst>
          </a:prstGeom>
          <a:effectLst>
            <a:glow rad="101600">
              <a:schemeClr val="accent5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Проведение мероприятий по  </a:t>
            </a:r>
          </a:p>
          <a:p>
            <a:pPr algn="ctr" defTabSz="457200"/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соблюдению хозяйствующими </a:t>
            </a:r>
          </a:p>
          <a:p>
            <a:pPr algn="ctr" defTabSz="457200"/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субъектами требований трудового  </a:t>
            </a:r>
          </a:p>
          <a:p>
            <a:pPr algn="ctr" defTabSz="457200"/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законодательства в части </a:t>
            </a:r>
          </a:p>
          <a:p>
            <a:pPr algn="ctr" defTabSz="457200"/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своевременной выплаты заработной  платы и установления ее размера не  ниже минимального размера оплаты  труда, установленного  законодательством, а также  своевременности и полноты уплаты  налога на доходы физических лиц</a:t>
            </a:r>
          </a:p>
        </p:txBody>
      </p:sp>
      <p:sp>
        <p:nvSpPr>
          <p:cNvPr id="10" name="Овальная выноска 9"/>
          <p:cNvSpPr/>
          <p:nvPr/>
        </p:nvSpPr>
        <p:spPr>
          <a:xfrm>
            <a:off x="201251" y="3081330"/>
            <a:ext cx="2749923" cy="2026024"/>
          </a:xfrm>
          <a:prstGeom prst="wedgeEllipseCallout">
            <a:avLst>
              <a:gd name="adj1" fmla="val 50472"/>
              <a:gd name="adj2" fmla="val -41318"/>
            </a:avLst>
          </a:prstGeom>
          <a:effectLst>
            <a:glow rad="101600">
              <a:schemeClr val="accent5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ru-RU" sz="10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Проведение инвентаризации муниципального имущества с целью получения доходов за пользование имуществом</a:t>
            </a:r>
          </a:p>
        </p:txBody>
      </p:sp>
      <p:sp>
        <p:nvSpPr>
          <p:cNvPr id="3" name="Овальная выноска 2"/>
          <p:cNvSpPr/>
          <p:nvPr/>
        </p:nvSpPr>
        <p:spPr>
          <a:xfrm>
            <a:off x="739135" y="4983028"/>
            <a:ext cx="2556769" cy="1874972"/>
          </a:xfrm>
          <a:prstGeom prst="wedgeEllipseCallout">
            <a:avLst>
              <a:gd name="adj1" fmla="val 55729"/>
              <a:gd name="adj2" fmla="val -77651"/>
            </a:avLst>
          </a:prstGeom>
          <a:effectLst>
            <a:glow rad="101600">
              <a:schemeClr val="accent5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ru-RU" sz="1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Организация работ о признании невостребованных земельных долей (паев) муниципальной собственностью</a:t>
            </a:r>
          </a:p>
        </p:txBody>
      </p:sp>
      <p:sp>
        <p:nvSpPr>
          <p:cNvPr id="4" name="Овальная выноска 3"/>
          <p:cNvSpPr/>
          <p:nvPr/>
        </p:nvSpPr>
        <p:spPr>
          <a:xfrm>
            <a:off x="6409677" y="4381130"/>
            <a:ext cx="2496845" cy="2476870"/>
          </a:xfrm>
          <a:prstGeom prst="wedgeEllipseCallout">
            <a:avLst>
              <a:gd name="adj1" fmla="val -80103"/>
              <a:gd name="adj2" fmla="val -47536"/>
            </a:avLst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defTabSz="457200"/>
            <a:r>
              <a:rPr lang="ru-RU" sz="10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Проведение заседаний комиссии по легализации налоговой базы по уплате налога на доходы физических лиц, в том числе обособленными подразделениями</a:t>
            </a:r>
          </a:p>
        </p:txBody>
      </p:sp>
      <p:sp>
        <p:nvSpPr>
          <p:cNvPr id="7" name="Овальная выноска 6"/>
          <p:cNvSpPr/>
          <p:nvPr/>
        </p:nvSpPr>
        <p:spPr>
          <a:xfrm>
            <a:off x="6148897" y="476672"/>
            <a:ext cx="2995104" cy="2044749"/>
          </a:xfrm>
          <a:prstGeom prst="wedgeEllipseCallout">
            <a:avLst>
              <a:gd name="adj1" fmla="val -57525"/>
              <a:gd name="adj2" fmla="val 41637"/>
            </a:avLst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defTabSz="457200"/>
            <a:r>
              <a:rPr lang="ru-RU" sz="10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Вовлечение в инвестиционный процесс земельных участков, незавершенных объектов капитального строительства, имущества предприятий и организаций, находящихся в муниципальной собственности</a:t>
            </a:r>
          </a:p>
        </p:txBody>
      </p:sp>
      <p:sp>
        <p:nvSpPr>
          <p:cNvPr id="9" name="Овальная выноска 8"/>
          <p:cNvSpPr/>
          <p:nvPr/>
        </p:nvSpPr>
        <p:spPr>
          <a:xfrm>
            <a:off x="3059832" y="4572009"/>
            <a:ext cx="3089064" cy="1935331"/>
          </a:xfrm>
          <a:prstGeom prst="wedgeEllipseCallout">
            <a:avLst>
              <a:gd name="adj1" fmla="val -13005"/>
              <a:gd name="adj2" fmla="val -63064"/>
            </a:avLst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ru-RU" sz="1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Проведение контрольных мероприятий по вопросу целевого использования земельных </a:t>
            </a:r>
            <a:r>
              <a:rPr lang="ru-RU" sz="1200" b="1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участков,находящихся</a:t>
            </a:r>
            <a:r>
              <a:rPr lang="ru-RU" sz="12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 в собственности муниципального образования</a:t>
            </a:r>
          </a:p>
        </p:txBody>
      </p:sp>
      <p:sp>
        <p:nvSpPr>
          <p:cNvPr id="5" name="Овальная выноска 4"/>
          <p:cNvSpPr/>
          <p:nvPr/>
        </p:nvSpPr>
        <p:spPr>
          <a:xfrm>
            <a:off x="6442353" y="2708920"/>
            <a:ext cx="2701647" cy="1513399"/>
          </a:xfrm>
          <a:prstGeom prst="wedgeEllipseCallout">
            <a:avLst>
              <a:gd name="adj1" fmla="val -63362"/>
              <a:gd name="adj2" fmla="val 2873"/>
            </a:avLst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defTabSz="457200"/>
            <a:r>
              <a:rPr lang="ru-RU" sz="10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Проведение </a:t>
            </a:r>
            <a:r>
              <a:rPr lang="ru-RU" sz="1000" b="1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претензионно</a:t>
            </a:r>
            <a:r>
              <a:rPr lang="ru-RU" sz="10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- исковой работы в отношении арендаторов имущества, находящегося в муниципальной собственности, имеющих задолженность по арендной плате</a:t>
            </a:r>
          </a:p>
        </p:txBody>
      </p:sp>
    </p:spTree>
    <p:extLst>
      <p:ext uri="{BB962C8B-B14F-4D97-AF65-F5344CB8AC3E}">
        <p14:creationId xmlns:p14="http://schemas.microsoft.com/office/powerpoint/2010/main" val="409714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tile tx="6350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1476" y="-59285"/>
            <a:ext cx="8593012" cy="15696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457200"/>
            <a:r>
              <a:rPr lang="ru-RU" sz="3200" b="1" dirty="0">
                <a:solidFill>
                  <a:srgbClr val="134770"/>
                </a:solidFill>
                <a:latin typeface="Bookman Old Style" panose="02050604050505020204" pitchFamily="18" charset="0"/>
              </a:rPr>
              <a:t>Расходы бюджета </a:t>
            </a:r>
            <a:r>
              <a:rPr lang="ru-RU" sz="3200" b="1" dirty="0" smtClean="0">
                <a:solidFill>
                  <a:srgbClr val="134770"/>
                </a:solidFill>
                <a:latin typeface="Bookman Old Style" panose="02050604050505020204" pitchFamily="18" charset="0"/>
              </a:rPr>
              <a:t>Черновского </a:t>
            </a:r>
            <a:r>
              <a:rPr lang="ru-RU" sz="3200" b="1" dirty="0">
                <a:solidFill>
                  <a:srgbClr val="134770"/>
                </a:solidFill>
                <a:latin typeface="Bookman Old Style" panose="02050604050505020204" pitchFamily="18" charset="0"/>
              </a:rPr>
              <a:t>сельского  поселения Первомайского района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58909" y="1481963"/>
            <a:ext cx="80181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/>
            <a:r>
              <a:rPr lang="ru-RU" sz="1600" b="1" dirty="0">
                <a:solidFill>
                  <a:srgbClr val="002060"/>
                </a:solidFill>
                <a:latin typeface="Tahoma" panose="020B0604030504040204" pitchFamily="34" charset="0"/>
              </a:rPr>
              <a:t>Расходы бюджета – выплачиваемые из бюджета денежные средства, за исключением средств, являющихся источниками финансирования дефицита бюджета</a:t>
            </a:r>
            <a:r>
              <a:rPr lang="ru-RU" sz="1600" b="1" dirty="0">
                <a:solidFill>
                  <a:srgbClr val="336699"/>
                </a:solidFill>
                <a:latin typeface="Tahoma" panose="020B0604030504040204" pitchFamily="34" charset="0"/>
              </a:rPr>
              <a:t>.</a:t>
            </a: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527665" y="2204864"/>
            <a:ext cx="4240530" cy="832490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414662" y="3326002"/>
            <a:ext cx="2357138" cy="3192780"/>
          </a:xfrm>
          <a:prstGeom prst="flowChartAlternateProcess">
            <a:avLst/>
          </a:prstGeom>
          <a:effectLst>
            <a:outerShdw blurRad="419100" dist="266700" dir="10500000" sx="104000" sy="104000" algn="ctr" rotWithShape="0">
              <a:srgbClr val="000000">
                <a:alpha val="78000"/>
              </a:srgbClr>
            </a:outerShdw>
          </a:effectLst>
          <a:scene3d>
            <a:camera prst="perspectiveHeroicExtreme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Функциональная классификация </a:t>
            </a:r>
            <a:r>
              <a:rPr lang="ru-RU" sz="1600" dirty="0">
                <a:solidFill>
                  <a:prstClr val="black"/>
                </a:solidFill>
                <a:latin typeface="Bookman Old Style" panose="02050604050505020204" pitchFamily="18" charset="0"/>
              </a:rPr>
              <a:t>отражает направление  средств бюджета на выполнение основных функций</a:t>
            </a:r>
          </a:p>
          <a:p>
            <a:pPr algn="ctr" defTabSz="457200"/>
            <a:r>
              <a:rPr lang="ru-RU" sz="1600" dirty="0">
                <a:solidFill>
                  <a:prstClr val="black"/>
                </a:solidFill>
                <a:latin typeface="Bookman Old Style" panose="02050604050505020204" pitchFamily="18" charset="0"/>
              </a:rPr>
              <a:t> ( раздел-подраздел-целевые статьи- вид расходов)</a:t>
            </a: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3491880" y="3645024"/>
            <a:ext cx="2664296" cy="2912013"/>
          </a:xfrm>
          <a:prstGeom prst="flowChartAlternateProcess">
            <a:avLst/>
          </a:prstGeom>
          <a:effectLst>
            <a:outerShdw blurRad="355600" dist="330200" dir="10980000" algn="ctr" rotWithShape="0">
              <a:srgbClr val="000000">
                <a:alpha val="85000"/>
              </a:srgbClr>
            </a:outerShdw>
          </a:effectLst>
          <a:scene3d>
            <a:camera prst="perspectiveHeroicExtreme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1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Ведомственная классификация </a:t>
            </a:r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расходов бюджета непосредственно связана со структурой управления, она отображает группировку юридических лиц , получающих бюджетные средства</a:t>
            </a:r>
          </a:p>
          <a:p>
            <a:pPr algn="ctr" defTabSz="457200"/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(главные распорядители бюджетных средств)</a:t>
            </a: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6413890" y="3645024"/>
            <a:ext cx="2550598" cy="3055620"/>
          </a:xfrm>
          <a:prstGeom prst="flowChartAlternateProcess">
            <a:avLst/>
          </a:prstGeom>
          <a:effectLst>
            <a:outerShdw blurRad="330200" dist="330200" dir="13860000" algn="ctr" rotWithShape="0">
              <a:srgbClr val="000000">
                <a:alpha val="56000"/>
              </a:srgbClr>
            </a:outerShdw>
          </a:effectLst>
          <a:scene3d>
            <a:camera prst="perspectiveHeroicExtreme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1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Экономическая классификация </a:t>
            </a:r>
          </a:p>
          <a:p>
            <a:pPr algn="ctr" defTabSz="457200"/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Показывает деление расходов на текущие и капитальные , атак же на выплату заработной платы , на материальные затраты, на приобретение товаров и услуг ( категория расходов- группы-предметные статьи- подстатьи)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71800" y="2271638"/>
            <a:ext cx="3642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ru-RU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Классификация расходов </a:t>
            </a:r>
          </a:p>
          <a:p>
            <a:pPr algn="ctr" defTabSz="457200"/>
            <a:r>
              <a:rPr lang="ru-RU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по признакам</a:t>
            </a:r>
          </a:p>
        </p:txBody>
      </p:sp>
      <p:sp>
        <p:nvSpPr>
          <p:cNvPr id="9" name="Выгнутая влево стрелка 8"/>
          <p:cNvSpPr/>
          <p:nvPr/>
        </p:nvSpPr>
        <p:spPr>
          <a:xfrm rot="3620739">
            <a:off x="1651081" y="2417795"/>
            <a:ext cx="731520" cy="912114"/>
          </a:xfrm>
          <a:prstGeom prst="curvedRightArrow">
            <a:avLst>
              <a:gd name="adj1" fmla="val 25000"/>
              <a:gd name="adj2" fmla="val 50000"/>
              <a:gd name="adj3" fmla="val 73958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Выгнутая вправо стрелка 9"/>
          <p:cNvSpPr/>
          <p:nvPr/>
        </p:nvSpPr>
        <p:spPr>
          <a:xfrm rot="18278457">
            <a:off x="7067357" y="2417063"/>
            <a:ext cx="731520" cy="912114"/>
          </a:xfrm>
          <a:prstGeom prst="curvedLeftArrow">
            <a:avLst>
              <a:gd name="adj1" fmla="val 16532"/>
              <a:gd name="adj2" fmla="val 50000"/>
              <a:gd name="adj3" fmla="val 76042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4592845" y="3031236"/>
            <a:ext cx="363474" cy="589531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8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2492" y="146604"/>
            <a:ext cx="4208203" cy="52322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ru-RU" sz="2800" b="1" dirty="0">
                <a:solidFill>
                  <a:srgbClr val="134770"/>
                </a:solidFill>
                <a:latin typeface="Bookman Old Style" panose="02050604050505020204" pitchFamily="18" charset="0"/>
              </a:rPr>
              <a:t>Понятия и термины</a:t>
            </a:r>
            <a:endParaRPr lang="ru-RU" dirty="0">
              <a:solidFill>
                <a:srgbClr val="13477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10136"/>
            <a:ext cx="9144000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/>
            <a:r>
              <a:rPr lang="ru-RU" sz="1400" b="1" u="sng" dirty="0">
                <a:solidFill>
                  <a:prstClr val="black"/>
                </a:solidFill>
                <a:latin typeface="Bookman Old Style" panose="02050604050505020204" pitchFamily="18" charset="0"/>
              </a:rPr>
              <a:t>Администратор доходов бюджета </a:t>
            </a:r>
            <a:r>
              <a:rPr lang="ru-RU" sz="1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- органы государственной власти, органы местного самоуправления, органы управления государственными внебюджетными фондами, ЦБ РФ, а также бюджетные учреждения, созданные органами государственной власти и органами местного самоуправления, осуществляющие в соответствии с законодательством РФ контроль за правильностью исчисления, полнотой и своевременностью уплаты, начисление, учет, взыскание и принятие решений о возврате (зачете) излишне уплаченных (взысканных) платежей, пеней и штрафов по ним, являющихся доходами бюджетов бюджетной системы РФ.</a:t>
            </a:r>
          </a:p>
          <a:p>
            <a:pPr defTabSz="457200"/>
            <a:r>
              <a:rPr lang="ru-RU" sz="1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Безвозмездные поступления - это финансовая помощь из бюджетов других уровней (межбюджетные трансферты), от физических и юридических лиц.</a:t>
            </a:r>
          </a:p>
          <a:p>
            <a:pPr defTabSz="457200"/>
            <a:r>
              <a:rPr lang="ru-RU" sz="1400" b="1" u="sng" dirty="0">
                <a:solidFill>
                  <a:prstClr val="black"/>
                </a:solidFill>
                <a:latin typeface="Bookman Old Style" panose="02050604050505020204" pitchFamily="18" charset="0"/>
              </a:rPr>
              <a:t>Бюджет</a:t>
            </a:r>
            <a:r>
              <a:rPr lang="ru-RU" sz="1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</a:p>
          <a:p>
            <a:pPr algn="just" defTabSz="457200"/>
            <a:r>
              <a:rPr lang="ru-RU" sz="1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Бюджетная классификация - группировка доходов и расходов бюджетов всех уровней бюджетной системы РФ, а также источников финансирования дефицитов этих бюджетов, используемая для составления и исполнения бюджетов.</a:t>
            </a:r>
          </a:p>
          <a:p>
            <a:pPr algn="just" defTabSz="457200"/>
            <a:r>
              <a:rPr lang="ru-RU" sz="1400" b="1" u="sng" dirty="0">
                <a:solidFill>
                  <a:prstClr val="black"/>
                </a:solidFill>
                <a:latin typeface="Bookman Old Style" panose="02050604050505020204" pitchFamily="18" charset="0"/>
              </a:rPr>
              <a:t>Бюджетный кредит </a:t>
            </a:r>
            <a:r>
              <a:rPr lang="ru-RU" sz="1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– это денежные средства, предоставляемые бюджетом другому бюджету бюджетной системы Российской Федерации, юридическому лицу (за исключением государственных (муниципальных) учреждений), иностранному государству, иностранному юридическому лицу на возвратной и возмездной основах.</a:t>
            </a:r>
          </a:p>
          <a:p>
            <a:pPr algn="just" defTabSz="457200"/>
            <a:r>
              <a:rPr lang="ru-RU" sz="1400" b="1" u="sng" dirty="0">
                <a:solidFill>
                  <a:prstClr val="black"/>
                </a:solidFill>
                <a:latin typeface="Bookman Old Style" panose="02050604050505020204" pitchFamily="18" charset="0"/>
              </a:rPr>
              <a:t>Бюджетный период </a:t>
            </a:r>
            <a:r>
              <a:rPr lang="ru-RU" sz="1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– отрезок времени, охватывающий все стадии бюджетного планирования. Начинается бюджетный период с момента начала работы по составлению проекта бюджета и завершается утверждением отчета о его исполнении.</a:t>
            </a:r>
          </a:p>
          <a:p>
            <a:pPr defTabSz="457200"/>
            <a:r>
              <a:rPr lang="ru-RU" sz="1600" b="1" u="sng" dirty="0">
                <a:solidFill>
                  <a:prstClr val="black"/>
                </a:solidFill>
                <a:latin typeface="Bookman Old Style" panose="02050604050505020204" pitchFamily="18" charset="0"/>
              </a:rPr>
              <a:t>Бюджетный процесс </a:t>
            </a:r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- деятельность по составлению проекта бюджета, его рассмотрению, утверждению, исполнению, составлению отчета об исполнении и его утверждению.</a:t>
            </a:r>
          </a:p>
          <a:p>
            <a:pPr defTabSz="457200"/>
            <a:r>
              <a:rPr lang="ru-RU" sz="1600" b="1" u="sng" dirty="0">
                <a:solidFill>
                  <a:prstClr val="black"/>
                </a:solidFill>
                <a:latin typeface="Bookman Old Style" panose="02050604050505020204" pitchFamily="18" charset="0"/>
              </a:rPr>
              <a:t>Бюджетная система Российской Федерации </a:t>
            </a:r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- совокупность всех бюджетов в РФ: федерального, региональных, местных, государственных внебюджетных фондов.</a:t>
            </a:r>
          </a:p>
        </p:txBody>
      </p:sp>
    </p:spTree>
    <p:extLst>
      <p:ext uri="{BB962C8B-B14F-4D97-AF65-F5344CB8AC3E}">
        <p14:creationId xmlns:p14="http://schemas.microsoft.com/office/powerpoint/2010/main" val="17734614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523220"/>
            <a:ext cx="9001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/>
            <a:r>
              <a:rPr lang="ru-RU" sz="1400" b="1" u="sng" dirty="0">
                <a:solidFill>
                  <a:prstClr val="black"/>
                </a:solidFill>
                <a:latin typeface="Bookman Old Style" panose="02050604050505020204" pitchFamily="18" charset="0"/>
              </a:rPr>
              <a:t>Главный распорядитель бюджетных средств (ГРБС</a:t>
            </a:r>
            <a:r>
              <a:rPr lang="ru-RU" sz="1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) </a:t>
            </a:r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- орган государственной власти (местного самоуправления), орган управления государственным внебюджетным фондом, или наиболее значимое учреждение науки, образования, культуры и здравоохранения, напрямую получающий(ее) средства из бюджета и наделенный правом распределять их между подведомственными распорядителями и получателями бюджетных средств</a:t>
            </a:r>
          </a:p>
          <a:p>
            <a:pPr algn="just" defTabSz="457200"/>
            <a:r>
              <a:rPr lang="ru-RU" sz="1400" b="1" u="sng" dirty="0">
                <a:solidFill>
                  <a:prstClr val="black"/>
                </a:solidFill>
                <a:latin typeface="Bookman Old Style" panose="02050604050505020204" pitchFamily="18" charset="0"/>
              </a:rPr>
              <a:t>Государственный (муниципальный) долг</a:t>
            </a:r>
            <a:r>
              <a:rPr lang="ru-RU" sz="1400" u="sng" dirty="0">
                <a:solidFill>
                  <a:prstClr val="black"/>
                </a:solidFill>
                <a:latin typeface="Bookman Old Style" panose="02050604050505020204" pitchFamily="18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- обязательства публично-правового образования по</a:t>
            </a:r>
          </a:p>
          <a:p>
            <a:pPr algn="just" defTabSz="457200"/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полученным кредитам, выпущенным ценным бумагам, предоставленным гарантиям перед третьими</a:t>
            </a:r>
          </a:p>
          <a:p>
            <a:pPr algn="just" defTabSz="457200"/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лицами.</a:t>
            </a:r>
          </a:p>
          <a:p>
            <a:pPr algn="just" defTabSz="457200"/>
            <a:r>
              <a:rPr lang="ru-RU" sz="1400" b="1" u="sng" dirty="0">
                <a:solidFill>
                  <a:prstClr val="black"/>
                </a:solidFill>
                <a:latin typeface="Bookman Old Style" panose="02050604050505020204" pitchFamily="18" charset="0"/>
              </a:rPr>
              <a:t>Государственные и муниципальные займы </a:t>
            </a:r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- это денежные ресурсы, привлекаемые для покрытия дефицита соответствующего бюджета от физических и юридических лиц, иностранных государств, международных финансовых организаций на основании заключаемых договоров, по которым возникают долговые обязательства РФ, субъекта РФ, муниципального образования как заемщиков или гарантов погашения займов (кредитов) другими заемщик.</a:t>
            </a:r>
          </a:p>
          <a:p>
            <a:pPr algn="just" defTabSz="457200"/>
            <a:r>
              <a:rPr lang="ru-RU" sz="1400" b="1" u="sng" dirty="0">
                <a:solidFill>
                  <a:prstClr val="black"/>
                </a:solidFill>
                <a:latin typeface="Bookman Old Style" panose="02050604050505020204" pitchFamily="18" charset="0"/>
              </a:rPr>
              <a:t>Дефицит</a:t>
            </a:r>
            <a:r>
              <a:rPr lang="ru-RU" sz="1400" u="sng" dirty="0">
                <a:solidFill>
                  <a:prstClr val="black"/>
                </a:solidFill>
                <a:latin typeface="Bookman Old Style" panose="02050604050505020204" pitchFamily="18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- превышение расходов бюджета над его доходами.</a:t>
            </a:r>
          </a:p>
          <a:p>
            <a:pPr algn="just" defTabSz="457200"/>
            <a:r>
              <a:rPr lang="ru-RU" sz="1400" b="1" u="sng" dirty="0">
                <a:solidFill>
                  <a:prstClr val="black"/>
                </a:solidFill>
                <a:latin typeface="Bookman Old Style" panose="02050604050505020204" pitchFamily="18" charset="0"/>
              </a:rPr>
              <a:t>Дотации</a:t>
            </a:r>
            <a:r>
              <a:rPr lang="ru-RU" sz="1400" u="sng" dirty="0">
                <a:solidFill>
                  <a:prstClr val="black"/>
                </a:solidFill>
                <a:latin typeface="Bookman Old Style" panose="02050604050505020204" pitchFamily="18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- межбюджетные трансферты, предоставляемые на безвозмездной и безвозвратной основе без установления направлений и (или) условий их использования.</a:t>
            </a:r>
          </a:p>
          <a:p>
            <a:pPr algn="just" defTabSz="457200"/>
            <a:r>
              <a:rPr lang="ru-RU" sz="1400" b="1" u="sng" dirty="0">
                <a:solidFill>
                  <a:prstClr val="black"/>
                </a:solidFill>
                <a:latin typeface="Bookman Old Style" panose="02050604050505020204" pitchFamily="18" charset="0"/>
              </a:rPr>
              <a:t>Доходы</a:t>
            </a:r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 - это поступающие в бюджет денежные средства (налоги юридических и физических лиц,</a:t>
            </a:r>
          </a:p>
          <a:p>
            <a:pPr algn="just" defTabSz="457200"/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административные платежи и сборы, безвозмездные поступления).</a:t>
            </a:r>
          </a:p>
          <a:p>
            <a:pPr algn="just" defTabSz="457200"/>
            <a:r>
              <a:rPr lang="ru-RU" sz="1400" b="1" u="sng" dirty="0">
                <a:solidFill>
                  <a:prstClr val="black"/>
                </a:solidFill>
                <a:latin typeface="Bookman Old Style" panose="02050604050505020204" pitchFamily="18" charset="0"/>
              </a:rPr>
              <a:t>Источники финансирования дефицита бюджета </a:t>
            </a:r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- средства, привлекаемые в бюджет для покрытия дефицита (кредиты банков, кредиты от других уровней бюджетов, кредиты финансовых международных организаций, ценные бумаги, иные источники).</a:t>
            </a:r>
          </a:p>
          <a:p>
            <a:pPr algn="just" defTabSz="457200"/>
            <a:r>
              <a:rPr lang="ru-RU" sz="1400" b="1" u="sng" dirty="0">
                <a:solidFill>
                  <a:prstClr val="black"/>
                </a:solidFill>
                <a:latin typeface="Bookman Old Style" panose="02050604050505020204" pitchFamily="18" charset="0"/>
              </a:rPr>
              <a:t>Индекс потребительских цен </a:t>
            </a:r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- один из видов индексов цен, созданный для измерения среднего уровня цен на товары и услуги (потребительской корзины) за </a:t>
            </a:r>
            <a:r>
              <a:rPr lang="ru-RU" sz="1400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определѐнный</a:t>
            </a:r>
            <a:r>
              <a:rPr lang="ru-RU" sz="1400" dirty="0">
                <a:solidFill>
                  <a:prstClr val="black"/>
                </a:solidFill>
                <a:latin typeface="Bookman Old Style" panose="02050604050505020204" pitchFamily="18" charset="0"/>
              </a:rPr>
              <a:t> период в экономике.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0"/>
            <a:ext cx="4208203" cy="52322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ru-RU" sz="2800" b="1" dirty="0">
                <a:solidFill>
                  <a:srgbClr val="134770"/>
                </a:solidFill>
                <a:latin typeface="Bookman Old Style" panose="02050604050505020204" pitchFamily="18" charset="0"/>
              </a:rPr>
              <a:t>Понятия и термины</a:t>
            </a:r>
            <a:endParaRPr lang="ru-RU" sz="2800" dirty="0">
              <a:solidFill>
                <a:srgbClr val="13477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3459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733250"/>
            <a:ext cx="864096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/>
            <a:r>
              <a:rPr lang="ru-RU" sz="1200" b="1" u="sng" dirty="0">
                <a:solidFill>
                  <a:prstClr val="black"/>
                </a:solidFill>
                <a:latin typeface="Arial" panose="020B0604020202020204" pitchFamily="34" charset="0"/>
              </a:rPr>
              <a:t>Межбюджетные трансферты </a:t>
            </a:r>
            <a:r>
              <a:rPr lang="ru-RU" sz="1200" b="1" dirty="0">
                <a:solidFill>
                  <a:prstClr val="black"/>
                </a:solidFill>
                <a:latin typeface="Arial,Bold"/>
              </a:rPr>
              <a:t>-</a:t>
            </a:r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</a:rPr>
              <a:t> это средства одного бюджета бюджетной системы РФ, перечисляемые другому бюджету бюджетной системы РФ.</a:t>
            </a:r>
          </a:p>
          <a:p>
            <a:pPr algn="just" defTabSz="457200"/>
            <a:r>
              <a:rPr lang="ru-RU" sz="1200" b="1" u="sng" dirty="0">
                <a:solidFill>
                  <a:prstClr val="black"/>
                </a:solidFill>
                <a:latin typeface="Arial" panose="020B0604020202020204" pitchFamily="34" charset="0"/>
              </a:rPr>
              <a:t>Налогоплательщик</a:t>
            </a:r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Arial,Bold"/>
              </a:rPr>
              <a:t>-</a:t>
            </a:r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</a:rPr>
              <a:t> физическое лицо или юридическое лицо, на которое законом возложена обязанность уплачивать налоги.</a:t>
            </a:r>
          </a:p>
          <a:p>
            <a:pPr algn="just" defTabSz="457200"/>
            <a:r>
              <a:rPr lang="ru-RU" sz="1200" b="1" u="sng" dirty="0">
                <a:solidFill>
                  <a:prstClr val="black"/>
                </a:solidFill>
                <a:latin typeface="Arial" panose="020B0604020202020204" pitchFamily="34" charset="0"/>
              </a:rPr>
              <a:t>Налоговые доходы </a:t>
            </a:r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</a:rPr>
              <a:t>– поступления в бюджет от уплаты налогов, установленных Налоговым кодексом РФ. </a:t>
            </a:r>
            <a:r>
              <a:rPr lang="ru-RU" sz="1200" b="1" u="sng" dirty="0">
                <a:solidFill>
                  <a:prstClr val="black"/>
                </a:solidFill>
                <a:latin typeface="Arial" panose="020B0604020202020204" pitchFamily="34" charset="0"/>
              </a:rPr>
              <a:t>Национальная экономика </a:t>
            </a:r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</a:rPr>
              <a:t>– (с точки зрения как раздел расходов бюджета) аккумулирует расходы, связанные с руководством, управлением, оказанием услуг, а также предоставлением государственной поддержки в целях развития отраслей национальной экономики: сельского хозяйства, транспорта и дорожного хозяйства.</a:t>
            </a:r>
          </a:p>
          <a:p>
            <a:pPr algn="just" defTabSz="457200"/>
            <a:r>
              <a:rPr lang="ru-RU" sz="1200" b="1" u="sng" dirty="0">
                <a:solidFill>
                  <a:prstClr val="black"/>
                </a:solidFill>
                <a:latin typeface="Arial" panose="020B0604020202020204" pitchFamily="34" charset="0"/>
              </a:rPr>
              <a:t>Неналоговые доходы</a:t>
            </a:r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</a:rPr>
              <a:t> – поступления от уплаты пошлин и сборов, установленных законодательством РФ и штрафов за нарушение законодательства.</a:t>
            </a:r>
          </a:p>
          <a:p>
            <a:pPr algn="just" defTabSz="457200"/>
            <a:r>
              <a:rPr lang="ru-RU" sz="1200" b="1" u="sng" dirty="0">
                <a:solidFill>
                  <a:prstClr val="black"/>
                </a:solidFill>
                <a:latin typeface="Arial" panose="020B0604020202020204" pitchFamily="34" charset="0"/>
              </a:rPr>
              <a:t>Прогноз социально</a:t>
            </a:r>
            <a:r>
              <a:rPr lang="ru-RU" sz="1200" b="1" u="sng" dirty="0">
                <a:solidFill>
                  <a:prstClr val="black"/>
                </a:solidFill>
                <a:latin typeface="Arial,Bold"/>
              </a:rPr>
              <a:t>-</a:t>
            </a:r>
            <a:r>
              <a:rPr lang="ru-RU" sz="1200" b="1" u="sng" dirty="0">
                <a:solidFill>
                  <a:prstClr val="black"/>
                </a:solidFill>
                <a:latin typeface="Arial" panose="020B0604020202020204" pitchFamily="34" charset="0"/>
              </a:rPr>
              <a:t>экономического развития</a:t>
            </a:r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</a:rPr>
              <a:t> - документ, содержащий систему научно-обоснованных представлений о направлениях и результатах социально-экономического развития Российской Федерации на прогнозируемый период (среднесрочный или долгосрочный).</a:t>
            </a:r>
          </a:p>
          <a:p>
            <a:pPr algn="just" defTabSz="457200"/>
            <a:r>
              <a:rPr lang="ru-RU" sz="1200" b="1" u="sng" dirty="0">
                <a:solidFill>
                  <a:prstClr val="black"/>
                </a:solidFill>
                <a:latin typeface="Arial" panose="020B0604020202020204" pitchFamily="34" charset="0"/>
              </a:rPr>
              <a:t>Прожиточный минимум </a:t>
            </a:r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</a:rPr>
              <a:t>- это стоимостная величина достаточного для обеспечения нормального функционирования организма человека, сохранения его здоровья, набора продуктов питания, а также минимального набора непродовольственных товаров и минимального набора услуг, необходимых для удовлетворения основных социальных и культурных потребностей лица.</a:t>
            </a:r>
          </a:p>
          <a:p>
            <a:pPr algn="just" defTabSz="457200"/>
            <a:r>
              <a:rPr lang="ru-RU" sz="1200" b="1" u="sng" dirty="0">
                <a:solidFill>
                  <a:prstClr val="black"/>
                </a:solidFill>
                <a:latin typeface="Arial" panose="020B0604020202020204" pitchFamily="34" charset="0"/>
              </a:rPr>
              <a:t>Профицит</a:t>
            </a:r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</a:rPr>
              <a:t> - превышение доходов над расходами бюджета.</a:t>
            </a:r>
          </a:p>
          <a:p>
            <a:pPr algn="just" defTabSz="457200"/>
            <a:r>
              <a:rPr lang="ru-RU" sz="1200" b="1" u="sng" dirty="0">
                <a:solidFill>
                  <a:prstClr val="black"/>
                </a:solidFill>
                <a:latin typeface="Arial" panose="020B0604020202020204" pitchFamily="34" charset="0"/>
              </a:rPr>
              <a:t>Публичные нормативные расходные обязательства </a:t>
            </a:r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</a:rPr>
              <a:t>- публичные обязательства перед физическим лицом, подлежащие исполнению в денежной форме в установленном соответствующим законом, иным нормативным правовым актом размере или имеющие установленный порядок его индексации.</a:t>
            </a:r>
          </a:p>
          <a:p>
            <a:pPr algn="just" defTabSz="457200"/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</a:rPr>
              <a:t>Публично – правовое образование – это  </a:t>
            </a: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</a:rPr>
              <a:t>- Российская Федерация (федеральное государство) в целом;</a:t>
            </a:r>
          </a:p>
          <a:p>
            <a:pPr algn="just" defTabSz="457200"/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</a:rPr>
              <a:t>- Субъекты РФ - республики, края, области, города федерального подчинения, автономные области, автономные округа;</a:t>
            </a:r>
          </a:p>
          <a:p>
            <a:pPr algn="just" defTabSz="457200"/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</a:rPr>
              <a:t>- Муниципальные образования.</a:t>
            </a:r>
          </a:p>
          <a:p>
            <a:pPr algn="just" defTabSz="457200"/>
            <a:r>
              <a:rPr lang="ru-RU" sz="1200" b="1" u="sng" dirty="0">
                <a:solidFill>
                  <a:prstClr val="black"/>
                </a:solidFill>
                <a:latin typeface="Arial" panose="020B0604020202020204" pitchFamily="34" charset="0"/>
              </a:rPr>
              <a:t>Публичные нормативные расходные обязательства </a:t>
            </a:r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</a:rPr>
              <a:t>- публичные обязательства перед физическим лицом, подлежащие исполнению в денежной форме в установленном соответствующим законом, иным нормативным правовым актом размере или имеющие установленный порядок его индексации.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29006" y="210026"/>
            <a:ext cx="4208203" cy="52322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ru-RU" sz="2800" b="1" dirty="0">
                <a:solidFill>
                  <a:srgbClr val="134770"/>
                </a:solidFill>
                <a:latin typeface="Bookman Old Style" panose="02050604050505020204" pitchFamily="18" charset="0"/>
              </a:rPr>
              <a:t>Понятия и термины</a:t>
            </a:r>
            <a:endParaRPr lang="ru-RU" sz="2800" dirty="0">
              <a:solidFill>
                <a:srgbClr val="13477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5630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24076"/>
            <a:ext cx="8999983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/>
            <a:r>
              <a:rPr lang="ru-RU" sz="1400" b="1" u="sng" dirty="0">
                <a:solidFill>
                  <a:prstClr val="black"/>
                </a:solidFill>
                <a:latin typeface="Bookman Old Style" panose="02050604050505020204" pitchFamily="18" charset="0"/>
              </a:rPr>
              <a:t>Публичные слушания </a:t>
            </a:r>
            <a:r>
              <a:rPr lang="ru-RU" sz="1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проводятся представительным органом муниципального образования, главой муниципального образования с участием жителей муниципального образования для обсуждения проектов муниципальных правовых актов по вопросам местного значения.</a:t>
            </a:r>
          </a:p>
          <a:p>
            <a:pPr algn="just" defTabSz="457200"/>
            <a:r>
              <a:rPr lang="ru-RU" sz="1400" b="1" u="sng" dirty="0">
                <a:solidFill>
                  <a:prstClr val="black"/>
                </a:solidFill>
                <a:latin typeface="Bookman Old Style" panose="02050604050505020204" pitchFamily="18" charset="0"/>
              </a:rPr>
              <a:t>Расходы</a:t>
            </a:r>
            <a:r>
              <a:rPr lang="ru-RU" sz="1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 - это выплачиваемые из бюджета денежные средства (социальные выплаты населению, содержание муниципальных учреждений (образование, ЖКХ, культура и другие) капитальное строительство и другие).</a:t>
            </a:r>
          </a:p>
          <a:p>
            <a:pPr algn="just" defTabSz="457200"/>
            <a:r>
              <a:rPr lang="ru-RU" sz="1400" b="1" u="sng" dirty="0">
                <a:solidFill>
                  <a:prstClr val="black"/>
                </a:solidFill>
                <a:latin typeface="Bookman Old Style" panose="02050604050505020204" pitchFamily="18" charset="0"/>
              </a:rPr>
              <a:t>Расходные обязательства </a:t>
            </a:r>
            <a:r>
              <a:rPr lang="ru-RU" sz="1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- это возникающие на основе закона, иного нормативного правового акта, договора или соглашения обязанности публично-правового образования или действующего от его имени бюджетного учреждения предоставить физическому или юридическому лицу, иному публично-правовому образованию средства из соответствующего бюджета.</a:t>
            </a:r>
          </a:p>
          <a:p>
            <a:pPr algn="just" defTabSz="457200"/>
            <a:r>
              <a:rPr lang="ru-RU" sz="1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Реестр расходных обязательств - используемый при составлении проекта бюджета, свод (перечень) законов, иных нормативных правовых актов, муниципальных правовых актов, обуславливающих публичные нормативные обязательства и (или) правовые основания для иных расходных обязательств с указанием соответствующих положений (статей, частей, пунктов, подпунктов, абзацев) законов и иных нормативных правовых актов с оценкой </a:t>
            </a:r>
            <a:r>
              <a:rPr lang="ru-RU" sz="1400" b="1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объѐмов</a:t>
            </a:r>
            <a:r>
              <a:rPr lang="ru-RU" sz="1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 бюджетных ассигнований, необходимых для исполнения </a:t>
            </a:r>
            <a:r>
              <a:rPr lang="ru-RU" sz="1400" b="1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включѐнных</a:t>
            </a:r>
            <a:r>
              <a:rPr lang="ru-RU" sz="1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 в реестр обязательств.</a:t>
            </a:r>
          </a:p>
          <a:p>
            <a:pPr algn="just" defTabSz="457200"/>
            <a:r>
              <a:rPr lang="ru-RU" sz="1400" b="1" u="sng" dirty="0">
                <a:solidFill>
                  <a:prstClr val="black"/>
                </a:solidFill>
                <a:latin typeface="Bookman Old Style" panose="02050604050505020204" pitchFamily="18" charset="0"/>
              </a:rPr>
              <a:t>Субвенция</a:t>
            </a:r>
            <a:r>
              <a:rPr lang="ru-RU" sz="1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 - бюджетные средства, предоставляемые бюджету другого уровня бюджетной системы РФ на безвозмездной и безвозвратной основах на осуществление определенных целевых расходов, возникающих при выполнении полномочий РФ, переданных для осуществления органам государственной власти другого уровня бюджетной системы РФ.</a:t>
            </a:r>
          </a:p>
          <a:p>
            <a:pPr algn="just" defTabSz="457200"/>
            <a:r>
              <a:rPr lang="ru-RU" sz="1400" b="1" u="sng" dirty="0">
                <a:solidFill>
                  <a:prstClr val="black"/>
                </a:solidFill>
                <a:latin typeface="Bookman Old Style" panose="02050604050505020204" pitchFamily="18" charset="0"/>
              </a:rPr>
              <a:t>Субсидия</a:t>
            </a:r>
            <a:r>
              <a:rPr lang="ru-RU" sz="1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 - бюджетные средства, предоставляемые бюджету другого уровня бюджетной системы РФ, в целях </a:t>
            </a:r>
            <a:r>
              <a:rPr lang="ru-RU" sz="1400" b="1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софинансирования</a:t>
            </a:r>
            <a:r>
              <a:rPr lang="ru-RU" sz="14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 расходных обязательств, возникающих при выполнении полномочий органов местного самоуправления по вопросам местного значения.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99792" y="116632"/>
            <a:ext cx="4208203" cy="52322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ru-RU" sz="2800" b="1" dirty="0">
                <a:solidFill>
                  <a:srgbClr val="134770"/>
                </a:solidFill>
                <a:latin typeface="Bookman Old Style" panose="02050604050505020204" pitchFamily="18" charset="0"/>
              </a:rPr>
              <a:t>Понятия и термины</a:t>
            </a:r>
            <a:endParaRPr lang="ru-RU" sz="2800" dirty="0">
              <a:solidFill>
                <a:srgbClr val="13477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0569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45106" y="457594"/>
            <a:ext cx="6612708" cy="64633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ru-RU" sz="3600" b="1" dirty="0">
                <a:solidFill>
                  <a:srgbClr val="134770"/>
                </a:solidFill>
                <a:latin typeface="Bookman Old Style" panose="02050604050505020204" pitchFamily="18" charset="0"/>
              </a:rPr>
              <a:t>Контактная информация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9046" y="1951673"/>
            <a:ext cx="8516983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ru-RU" sz="2000" b="1" dirty="0">
                <a:solidFill>
                  <a:srgbClr val="00264D"/>
                </a:solidFill>
                <a:latin typeface="Arial" panose="020B0604020202020204" pitchFamily="34" charset="0"/>
              </a:rPr>
              <a:t>Администрация </a:t>
            </a:r>
            <a:r>
              <a:rPr lang="ru-RU" sz="2000" b="1" dirty="0" smtClean="0">
                <a:solidFill>
                  <a:srgbClr val="00264D"/>
                </a:solidFill>
                <a:latin typeface="Arial" panose="020B0604020202020204" pitchFamily="34" charset="0"/>
              </a:rPr>
              <a:t>Черновского </a:t>
            </a:r>
            <a:r>
              <a:rPr lang="ru-RU" sz="2000" b="1" dirty="0">
                <a:solidFill>
                  <a:srgbClr val="00264D"/>
                </a:solidFill>
                <a:latin typeface="Arial" panose="020B0604020202020204" pitchFamily="34" charset="0"/>
              </a:rPr>
              <a:t>сельского поселения  Первомайского района Республики Крым</a:t>
            </a:r>
          </a:p>
          <a:p>
            <a:pPr defTabSz="457200"/>
            <a:r>
              <a:rPr lang="ru-RU" dirty="0">
                <a:solidFill>
                  <a:srgbClr val="00264D"/>
                </a:solidFill>
                <a:latin typeface="Arial" panose="020B0604020202020204" pitchFamily="34" charset="0"/>
              </a:rPr>
              <a:t>Адрес: </a:t>
            </a:r>
            <a:r>
              <a:rPr lang="ru-RU" dirty="0" smtClean="0">
                <a:solidFill>
                  <a:srgbClr val="00264D"/>
                </a:solidFill>
                <a:latin typeface="Arial" panose="020B0604020202020204" pitchFamily="34" charset="0"/>
              </a:rPr>
              <a:t>296344, </a:t>
            </a:r>
            <a:r>
              <a:rPr lang="ru-RU" dirty="0">
                <a:solidFill>
                  <a:srgbClr val="00264D"/>
                </a:solidFill>
                <a:latin typeface="Arial" panose="020B0604020202020204" pitchFamily="34" charset="0"/>
              </a:rPr>
              <a:t>Республика Крым, р-н. Первомайский , ул. </a:t>
            </a:r>
            <a:r>
              <a:rPr lang="ru-RU" dirty="0" smtClean="0">
                <a:solidFill>
                  <a:srgbClr val="00264D"/>
                </a:solidFill>
                <a:latin typeface="Arial" panose="020B0604020202020204" pitchFamily="34" charset="0"/>
              </a:rPr>
              <a:t>Свердлова,22 </a:t>
            </a:r>
            <a:endParaRPr lang="ru-RU" dirty="0">
              <a:solidFill>
                <a:srgbClr val="00264D"/>
              </a:solidFill>
              <a:latin typeface="Arial" panose="020B0604020202020204" pitchFamily="34" charset="0"/>
            </a:endParaRPr>
          </a:p>
          <a:p>
            <a:pPr defTabSz="457200"/>
            <a:r>
              <a:rPr lang="ru-RU" dirty="0">
                <a:solidFill>
                  <a:srgbClr val="00264D"/>
                </a:solidFill>
                <a:latin typeface="Arial" panose="020B0604020202020204" pitchFamily="34" charset="0"/>
              </a:rPr>
              <a:t>Телефон: +38 (0252) </a:t>
            </a:r>
            <a:r>
              <a:rPr lang="ru-RU" dirty="0" smtClean="0">
                <a:solidFill>
                  <a:srgbClr val="00264D"/>
                </a:solidFill>
                <a:latin typeface="Arial" panose="020B0604020202020204" pitchFamily="34" charset="0"/>
              </a:rPr>
              <a:t>99542</a:t>
            </a:r>
          </a:p>
          <a:p>
            <a:pPr defTabSz="457200"/>
            <a:r>
              <a:rPr lang="ru-RU" dirty="0" smtClean="0">
                <a:solidFill>
                  <a:srgbClr val="00264D"/>
                </a:solidFill>
                <a:latin typeface="Arial" panose="020B0604020202020204" pitchFamily="34" charset="0"/>
              </a:rPr>
              <a:t>Е-</a:t>
            </a:r>
            <a:r>
              <a:rPr lang="en-US" dirty="0">
                <a:solidFill>
                  <a:srgbClr val="00264D"/>
                </a:solidFill>
                <a:latin typeface="Arial" panose="020B0604020202020204" pitchFamily="34" charset="0"/>
              </a:rPr>
              <a:t>mail: </a:t>
            </a:r>
            <a:r>
              <a:rPr lang="ru-RU" dirty="0" smtClean="0">
                <a:solidFill>
                  <a:srgbClr val="00264D"/>
                </a:solidFill>
                <a:latin typeface="Arial" panose="020B0604020202020204" pitchFamily="34" charset="0"/>
              </a:rPr>
              <a:t>4</a:t>
            </a:r>
            <a:r>
              <a:rPr lang="en-US" smtClean="0">
                <a:solidFill>
                  <a:srgbClr val="00264D"/>
                </a:solidFill>
                <a:latin typeface="Arial" panose="020B0604020202020204" pitchFamily="34" charset="0"/>
              </a:rPr>
              <a:t>ersovet@bk.ru</a:t>
            </a:r>
            <a:endParaRPr lang="en-US" dirty="0">
              <a:solidFill>
                <a:srgbClr val="003366"/>
              </a:solidFill>
              <a:latin typeface="Arial" panose="020B0604020202020204" pitchFamily="34" charset="0"/>
            </a:endParaRPr>
          </a:p>
          <a:p>
            <a:pPr defTabSz="457200"/>
            <a:r>
              <a:rPr lang="ru-RU" dirty="0">
                <a:solidFill>
                  <a:srgbClr val="00264D"/>
                </a:solidFill>
                <a:latin typeface="Arial" panose="020B0604020202020204" pitchFamily="34" charset="0"/>
              </a:rPr>
              <a:t>Время приема граждан: понедельник- четверг с 8.00 до 16.00 часов, пятница – не приемный день</a:t>
            </a:r>
          </a:p>
          <a:p>
            <a:pPr defTabSz="457200"/>
            <a:r>
              <a:rPr lang="ru-RU" dirty="0">
                <a:solidFill>
                  <a:srgbClr val="00264D"/>
                </a:solidFill>
                <a:latin typeface="Arial" panose="020B0604020202020204" pitchFamily="34" charset="0"/>
              </a:rPr>
              <a:t>перерыв с 12.00 до 13.00 часов</a:t>
            </a:r>
          </a:p>
        </p:txBody>
      </p:sp>
    </p:spTree>
    <p:extLst>
      <p:ext uri="{BB962C8B-B14F-4D97-AF65-F5344CB8AC3E}">
        <p14:creationId xmlns:p14="http://schemas.microsoft.com/office/powerpoint/2010/main" val="350973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Картинки по запросу картинки деньги бюджет"/>
          <p:cNvSpPr>
            <a:spLocks noChangeAspect="1" noChangeArrowheads="1"/>
          </p:cNvSpPr>
          <p:nvPr/>
        </p:nvSpPr>
        <p:spPr bwMode="auto">
          <a:xfrm>
            <a:off x="322421" y="0"/>
            <a:ext cx="2286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ru-RU">
              <a:solidFill>
                <a:prstClr val="white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0994" y="1038806"/>
            <a:ext cx="2372106" cy="20174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0951" y="4177540"/>
            <a:ext cx="2787650" cy="184785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774438" y="0"/>
            <a:ext cx="5671745" cy="7694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ru-RU" sz="4400" dirty="0">
                <a:solidFill>
                  <a:prstClr val="white"/>
                </a:solidFill>
                <a:latin typeface="Bookman Old Style" panose="02050604050505020204" pitchFamily="18" charset="0"/>
              </a:rPr>
              <a:t>Что такое бюджет?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51021" y="770277"/>
            <a:ext cx="2724586" cy="25545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457200"/>
            <a:r>
              <a:rPr lang="ru-RU" sz="16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ДОХОДЫ</a:t>
            </a:r>
          </a:p>
          <a:p>
            <a:pPr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это поступающие в бюджет денежные средства (налоги</a:t>
            </a:r>
          </a:p>
          <a:p>
            <a:pPr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юридических и физических лиц, административные платежи и сборы,</a:t>
            </a:r>
          </a:p>
          <a:p>
            <a:pPr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Безвозмездные поступления)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961915" y="678101"/>
            <a:ext cx="2968535" cy="25545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457200"/>
            <a:r>
              <a:rPr lang="ru-RU" sz="16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РАСХОДЫ</a:t>
            </a:r>
          </a:p>
          <a:p>
            <a:pPr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это выплачиваемые из</a:t>
            </a:r>
          </a:p>
          <a:p>
            <a:pPr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бюджета денежные средства</a:t>
            </a:r>
          </a:p>
          <a:p>
            <a:pPr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(социальные выплаты населению, содержание муниципальных учреждений образования, культуры и другие)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51023" y="3166201"/>
            <a:ext cx="84055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ru-RU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БЮДЖЕТ</a:t>
            </a:r>
            <a:r>
              <a:rPr lang="ru-RU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 – форма образования и расходования денежных средств, предназначенных для финансового обеспечения задач и функций местного самоуправления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10970" y="4089531"/>
            <a:ext cx="28940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ru-RU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превышение доходов над расходами образует</a:t>
            </a:r>
          </a:p>
          <a:p>
            <a:pPr defTabSz="457200"/>
            <a:r>
              <a:rPr lang="ru-RU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положительный остаток</a:t>
            </a:r>
          </a:p>
          <a:p>
            <a:pPr defTabSz="457200"/>
            <a:r>
              <a:rPr lang="ru-RU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Бюджета</a:t>
            </a:r>
          </a:p>
          <a:p>
            <a:pPr defTabSz="457200"/>
            <a:r>
              <a:rPr lang="ru-RU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ПРОФИЦИТ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192370" y="3947303"/>
            <a:ext cx="25718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ru-RU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если расходная часть</a:t>
            </a:r>
          </a:p>
          <a:p>
            <a:pPr defTabSz="457200"/>
            <a:r>
              <a:rPr lang="ru-RU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бюджета превышает</a:t>
            </a:r>
          </a:p>
          <a:p>
            <a:pPr defTabSz="457200"/>
            <a:r>
              <a:rPr lang="ru-RU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доходную, то бюджет</a:t>
            </a:r>
          </a:p>
          <a:p>
            <a:pPr defTabSz="457200"/>
            <a:r>
              <a:rPr lang="ru-RU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формируется с</a:t>
            </a:r>
          </a:p>
          <a:p>
            <a:pPr defTabSz="457200"/>
            <a:r>
              <a:rPr lang="ru-RU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ДЕФИЦИТОМ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51021" y="6025390"/>
            <a:ext cx="83514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ru-RU" b="1" dirty="0">
                <a:solidFill>
                  <a:prstClr val="black"/>
                </a:solidFill>
              </a:rPr>
              <a:t>Сбалансированность бюджета по доходам и расходам – основополагающее требование, </a:t>
            </a:r>
          </a:p>
          <a:p>
            <a:pPr algn="ctr" defTabSz="457200"/>
            <a:r>
              <a:rPr lang="ru-RU" b="1" dirty="0">
                <a:solidFill>
                  <a:prstClr val="black"/>
                </a:solidFill>
              </a:rPr>
              <a:t>предъявляемое к органам, составляющим и утверждающим бюджет</a:t>
            </a:r>
          </a:p>
        </p:txBody>
      </p:sp>
    </p:spTree>
    <p:extLst>
      <p:ext uri="{BB962C8B-B14F-4D97-AF65-F5344CB8AC3E}">
        <p14:creationId xmlns:p14="http://schemas.microsoft.com/office/powerpoint/2010/main" val="3188304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561607" y="280706"/>
            <a:ext cx="8414484" cy="584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defTabSz="457200"/>
            <a:r>
              <a:rPr lang="ru-RU" sz="3200" dirty="0">
                <a:solidFill>
                  <a:prstClr val="white"/>
                </a:solidFill>
                <a:latin typeface="Bookman Old Style" panose="02050604050505020204" pitchFamily="18" charset="0"/>
              </a:rPr>
              <a:t>Основы составления проекта бюджета </a:t>
            </a:r>
          </a:p>
        </p:txBody>
      </p:sp>
      <p:sp>
        <p:nvSpPr>
          <p:cNvPr id="16" name="Выноска со стрелкой вниз 15"/>
          <p:cNvSpPr/>
          <p:nvPr/>
        </p:nvSpPr>
        <p:spPr>
          <a:xfrm>
            <a:off x="3644902" y="1007533"/>
            <a:ext cx="1952624" cy="2760134"/>
          </a:xfrm>
          <a:prstGeom prst="downArrowCallou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dirty="0">
                <a:solidFill>
                  <a:prstClr val="black"/>
                </a:solidFill>
                <a:latin typeface="Bookman Old Style" panose="02050604050505020204" pitchFamily="18" charset="0"/>
              </a:rPr>
              <a:t>Прогноз социально-экономического развития района</a:t>
            </a:r>
          </a:p>
        </p:txBody>
      </p:sp>
      <p:sp>
        <p:nvSpPr>
          <p:cNvPr id="18" name="Выноска со стрелкой вниз 17"/>
          <p:cNvSpPr/>
          <p:nvPr/>
        </p:nvSpPr>
        <p:spPr>
          <a:xfrm>
            <a:off x="6369052" y="1007533"/>
            <a:ext cx="1981199" cy="2760134"/>
          </a:xfrm>
          <a:prstGeom prst="downArrowCallou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dirty="0">
                <a:solidFill>
                  <a:prstClr val="black"/>
                </a:solidFill>
                <a:latin typeface="Bookman Old Style" panose="02050604050505020204" pitchFamily="18" charset="0"/>
              </a:rPr>
              <a:t>Основные направления бюджетной и налоговой политики</a:t>
            </a:r>
          </a:p>
        </p:txBody>
      </p:sp>
      <p:sp>
        <p:nvSpPr>
          <p:cNvPr id="19" name="Выноска со стрелкой вниз 18"/>
          <p:cNvSpPr/>
          <p:nvPr/>
        </p:nvSpPr>
        <p:spPr>
          <a:xfrm>
            <a:off x="876300" y="1007533"/>
            <a:ext cx="1866900" cy="2760134"/>
          </a:xfrm>
          <a:prstGeom prst="downArrowCallou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dirty="0">
                <a:solidFill>
                  <a:prstClr val="black"/>
                </a:solidFill>
                <a:latin typeface="Bookman Old Style" panose="02050604050505020204" pitchFamily="18" charset="0"/>
              </a:rPr>
              <a:t>Бюджетное послание Президента Российской Федерации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34739" y="3578027"/>
            <a:ext cx="8051800" cy="13849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457200"/>
            <a:r>
              <a:rPr lang="ru-RU" sz="2800" dirty="0">
                <a:solidFill>
                  <a:prstClr val="white"/>
                </a:solidFill>
                <a:latin typeface="Bookman Old Style" panose="02050604050505020204" pitchFamily="18" charset="0"/>
              </a:rPr>
              <a:t>Составление проекта бюджета </a:t>
            </a:r>
            <a:r>
              <a:rPr lang="ru-RU" sz="2800" dirty="0" smtClean="0">
                <a:solidFill>
                  <a:prstClr val="white"/>
                </a:solidFill>
                <a:latin typeface="Bookman Old Style" panose="02050604050505020204" pitchFamily="18" charset="0"/>
              </a:rPr>
              <a:t>Черновского </a:t>
            </a:r>
            <a:r>
              <a:rPr lang="ru-RU" sz="2800" dirty="0">
                <a:solidFill>
                  <a:prstClr val="white"/>
                </a:solidFill>
                <a:latin typeface="Bookman Old Style" panose="02050604050505020204" pitchFamily="18" charset="0"/>
              </a:rPr>
              <a:t>сельского поселения Первомайского района Республики Крым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251" y="4963022"/>
            <a:ext cx="2063750" cy="15144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2644" y="4963022"/>
            <a:ext cx="2271713" cy="15144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3000" y="4963019"/>
            <a:ext cx="2247900" cy="14859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  <p:extLst>
      <p:ext uri="{BB962C8B-B14F-4D97-AF65-F5344CB8AC3E}">
        <p14:creationId xmlns:p14="http://schemas.microsoft.com/office/powerpoint/2010/main" val="3767408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5399403" y="4098099"/>
            <a:ext cx="1523423" cy="17523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38801" y="4065831"/>
            <a:ext cx="1492250" cy="1730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39217" y="4038603"/>
            <a:ext cx="1492250" cy="17305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7501" y="4038603"/>
            <a:ext cx="1489985" cy="18118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79838" y="636602"/>
            <a:ext cx="5080237" cy="6463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ru-RU" sz="3600" dirty="0">
                <a:solidFill>
                  <a:prstClr val="white"/>
                </a:solidFill>
                <a:latin typeface="Bookman Old Style" panose="02050604050505020204" pitchFamily="18" charset="0"/>
              </a:rPr>
              <a:t>Бюджетный процесс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09600" y="1584238"/>
            <a:ext cx="8077200" cy="10156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457200"/>
            <a:r>
              <a:rPr lang="ru-RU" sz="2000" dirty="0">
                <a:solidFill>
                  <a:prstClr val="black"/>
                </a:solidFill>
                <a:latin typeface="Bookman Old Style" panose="02050604050505020204" pitchFamily="18" charset="0"/>
              </a:rPr>
              <a:t>Представляет собой деятельность по составлению проекта бюджета, его рассмотрению, утверждению, исполнению, составлению отчета об исполнении и его утверждению.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92275" y="2910538"/>
            <a:ext cx="5911850" cy="369332"/>
          </a:xfrm>
          <a:prstGeom prst="rect">
            <a:avLst/>
          </a:prstGeom>
          <a:solidFill>
            <a:srgbClr val="FFC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 defTabSz="457200"/>
            <a:r>
              <a:rPr lang="ru-RU" b="1" dirty="0">
                <a:solidFill>
                  <a:prstClr val="black"/>
                </a:solidFill>
              </a:rPr>
              <a:t>ОСНОВНЫЕ ЭТАПЫ БЮДЖЕТНОГО ПРОЦЕССА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9513" y="4148669"/>
            <a:ext cx="1728192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1. Составление </a:t>
            </a:r>
          </a:p>
          <a:p>
            <a:pPr algn="ctr"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   проекта </a:t>
            </a:r>
          </a:p>
          <a:p>
            <a:pPr algn="ctr"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бюджета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07486" y="4165601"/>
            <a:ext cx="1931315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2. Рассмотрение и утверждение </a:t>
            </a:r>
          </a:p>
          <a:p>
            <a:pPr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бюджета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93328" y="4241002"/>
            <a:ext cx="1879041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3. Исполнение </a:t>
            </a:r>
          </a:p>
          <a:p>
            <a:pPr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бюджета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92081" y="4065832"/>
            <a:ext cx="1829194" cy="230832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4. Составление, </a:t>
            </a:r>
          </a:p>
          <a:p>
            <a:pPr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внешняя </a:t>
            </a:r>
          </a:p>
          <a:p>
            <a:pPr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проверка, </a:t>
            </a:r>
          </a:p>
          <a:p>
            <a:pPr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рассмотрение и </a:t>
            </a:r>
          </a:p>
          <a:p>
            <a:pPr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утверждение </a:t>
            </a:r>
          </a:p>
          <a:p>
            <a:pPr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бюджетной </a:t>
            </a:r>
          </a:p>
          <a:p>
            <a:pPr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отчетности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121274" y="4131340"/>
            <a:ext cx="2022726" cy="16848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5. Осуществление </a:t>
            </a:r>
          </a:p>
          <a:p>
            <a:pPr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муниципального </a:t>
            </a:r>
          </a:p>
          <a:p>
            <a:pPr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финансового </a:t>
            </a:r>
          </a:p>
          <a:p>
            <a:pPr defTabSz="457200"/>
            <a:r>
              <a:rPr lang="ru-RU" sz="1600" b="1" dirty="0">
                <a:solidFill>
                  <a:prstClr val="black"/>
                </a:solidFill>
                <a:latin typeface="Bookman Old Style" panose="02050604050505020204" pitchFamily="18" charset="0"/>
              </a:rPr>
              <a:t>контроля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648200" y="3325521"/>
            <a:ext cx="0" cy="23894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 flipV="1">
            <a:off x="920751" y="3556003"/>
            <a:ext cx="3727450" cy="1693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648201" y="3564467"/>
            <a:ext cx="3410966" cy="228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920749" y="3572933"/>
            <a:ext cx="0" cy="4928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381500" y="3587269"/>
            <a:ext cx="12700" cy="54407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6007100" y="3597231"/>
            <a:ext cx="19050" cy="56836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endCxn id="13" idx="0"/>
          </p:cNvCxnSpPr>
          <p:nvPr/>
        </p:nvCxnSpPr>
        <p:spPr>
          <a:xfrm>
            <a:off x="8059168" y="3619535"/>
            <a:ext cx="73469" cy="5118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2667001" y="3587272"/>
            <a:ext cx="6350" cy="45133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641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1225" y="0"/>
            <a:ext cx="7772400" cy="10772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457200"/>
            <a:r>
              <a:rPr lang="ru-RU" sz="3200" dirty="0">
                <a:solidFill>
                  <a:srgbClr val="134770">
                    <a:lumMod val="75000"/>
                  </a:srgbClr>
                </a:solidFill>
                <a:latin typeface="Bookman Old Style" panose="02050604050505020204" pitchFamily="18" charset="0"/>
              </a:rPr>
              <a:t>Гражданин, его участие в бюджетном процессе</a:t>
            </a:r>
          </a:p>
        </p:txBody>
      </p:sp>
      <p:sp>
        <p:nvSpPr>
          <p:cNvPr id="3" name="Выноска со стрелкой вниз 2"/>
          <p:cNvSpPr/>
          <p:nvPr/>
        </p:nvSpPr>
        <p:spPr>
          <a:xfrm>
            <a:off x="1155700" y="1185334"/>
            <a:ext cx="6807200" cy="1074524"/>
          </a:xfrm>
          <a:prstGeom prst="downArrowCallou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000" b="1" dirty="0">
                <a:solidFill>
                  <a:srgbClr val="8AC4A7">
                    <a:lumMod val="50000"/>
                  </a:srgbClr>
                </a:solidFill>
                <a:latin typeface="Bookman Old Style" panose="02050604050505020204" pitchFamily="18" charset="0"/>
              </a:rPr>
              <a:t>ГРАЖДАНИН</a:t>
            </a:r>
          </a:p>
          <a:p>
            <a:pPr algn="ctr" defTabSz="457200"/>
            <a:r>
              <a:rPr lang="ru-RU" sz="2000" b="1" dirty="0">
                <a:solidFill>
                  <a:srgbClr val="8AC4A7">
                    <a:lumMod val="50000"/>
                  </a:srgbClr>
                </a:solidFill>
                <a:latin typeface="Bookman Old Style" panose="02050604050505020204" pitchFamily="18" charset="0"/>
              </a:rPr>
              <a:t>как налогоплательщик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2227677"/>
            <a:ext cx="9195146" cy="523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ru-RU" sz="2800" dirty="0">
                <a:solidFill>
                  <a:srgbClr val="134770">
                    <a:lumMod val="75000"/>
                  </a:srgbClr>
                </a:solidFill>
                <a:latin typeface="Bookman Old Style" panose="02050604050505020204" pitchFamily="18" charset="0"/>
              </a:rPr>
              <a:t>Помогает формировать доходную часть бюджета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9223" y="2800600"/>
            <a:ext cx="2358679" cy="18644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524" y="2783078"/>
            <a:ext cx="2378075" cy="1795214"/>
          </a:xfrm>
          <a:prstGeom prst="rect">
            <a:avLst/>
          </a:prstGeom>
        </p:spPr>
      </p:pic>
      <p:sp>
        <p:nvSpPr>
          <p:cNvPr id="8" name="Выноска со стрелкой вниз 7"/>
          <p:cNvSpPr/>
          <p:nvPr/>
        </p:nvSpPr>
        <p:spPr>
          <a:xfrm>
            <a:off x="1184318" y="4665064"/>
            <a:ext cx="6826510" cy="1143000"/>
          </a:xfrm>
          <a:prstGeom prst="downArrowCallou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000" b="1" dirty="0">
                <a:solidFill>
                  <a:srgbClr val="8AC4A7">
                    <a:lumMod val="50000"/>
                  </a:srgbClr>
                </a:solidFill>
                <a:latin typeface="Bookman Old Style" panose="02050604050505020204" pitchFamily="18" charset="0"/>
              </a:rPr>
              <a:t>ГРАЖДАНИН</a:t>
            </a:r>
          </a:p>
          <a:p>
            <a:pPr algn="ctr" defTabSz="457200"/>
            <a:r>
              <a:rPr lang="ru-RU" sz="2000" b="1" dirty="0">
                <a:solidFill>
                  <a:srgbClr val="8AC4A7">
                    <a:lumMod val="50000"/>
                  </a:srgbClr>
                </a:solidFill>
                <a:latin typeface="Bookman Old Style" panose="02050604050505020204" pitchFamily="18" charset="0"/>
              </a:rPr>
              <a:t>как получатель социальных гарантий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4698" y="5785695"/>
            <a:ext cx="79057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ru-RU" dirty="0">
                <a:solidFill>
                  <a:prstClr val="white"/>
                </a:solidFill>
                <a:latin typeface="Bookman Old Style" panose="02050604050505020204" pitchFamily="18" charset="0"/>
              </a:rPr>
              <a:t>Получает социальные гарантии – расходная часть бюджета (образование, культура, </a:t>
            </a:r>
          </a:p>
          <a:p>
            <a:pPr algn="ctr" defTabSz="457200"/>
            <a:r>
              <a:rPr lang="ru-RU" dirty="0">
                <a:solidFill>
                  <a:prstClr val="white"/>
                </a:solidFill>
                <a:latin typeface="Bookman Old Style" panose="02050604050505020204" pitchFamily="18" charset="0"/>
              </a:rPr>
              <a:t>социальные льготы и другие направления социальных гарантий населению)</a:t>
            </a:r>
          </a:p>
        </p:txBody>
      </p:sp>
    </p:spTree>
    <p:extLst>
      <p:ext uri="{BB962C8B-B14F-4D97-AF65-F5344CB8AC3E}">
        <p14:creationId xmlns:p14="http://schemas.microsoft.com/office/powerpoint/2010/main" val="384443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0558" y="192101"/>
            <a:ext cx="5790368" cy="70788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457200"/>
            <a:r>
              <a:rPr lang="ru-RU" sz="4000" dirty="0">
                <a:solidFill>
                  <a:prstClr val="white"/>
                </a:solidFill>
                <a:latin typeface="Bookman Old Style" panose="02050604050505020204" pitchFamily="18" charset="0"/>
              </a:rPr>
              <a:t>Публичные слушания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900003"/>
            <a:ext cx="5117783" cy="57554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 defTabSz="457200"/>
            <a:r>
              <a:rPr lang="ru-RU" sz="1600" dirty="0">
                <a:solidFill>
                  <a:srgbClr val="FF0000"/>
                </a:solidFill>
                <a:latin typeface="Bookman Old Style" panose="02050604050505020204" pitchFamily="18" charset="0"/>
              </a:rPr>
              <a:t>Публичные слушания </a:t>
            </a:r>
            <a:r>
              <a:rPr lang="ru-RU" sz="1600" dirty="0">
                <a:solidFill>
                  <a:srgbClr val="134770"/>
                </a:solidFill>
                <a:latin typeface="Bookman Old Style" panose="02050604050505020204" pitchFamily="18" charset="0"/>
              </a:rPr>
              <a:t>- </a:t>
            </a:r>
            <a:r>
              <a:rPr lang="ru-RU" sz="1600" dirty="0">
                <a:solidFill>
                  <a:prstClr val="black"/>
                </a:solidFill>
                <a:latin typeface="Bookman Old Style" panose="02050604050505020204" pitchFamily="18" charset="0"/>
              </a:rPr>
              <a:t>форма участия населения в</a:t>
            </a:r>
          </a:p>
          <a:p>
            <a:pPr algn="just" defTabSz="457200"/>
            <a:r>
              <a:rPr lang="ru-RU" sz="1600" dirty="0">
                <a:solidFill>
                  <a:prstClr val="black"/>
                </a:solidFill>
                <a:latin typeface="Bookman Old Style" panose="02050604050505020204" pitchFamily="18" charset="0"/>
              </a:rPr>
              <a:t>осуществлении местного самоуправления. Публичные слушания организуются и проводятся с целью выявления мнения населения по проекту бюджета района на очередной финансовый год и плановый период.</a:t>
            </a:r>
          </a:p>
          <a:p>
            <a:pPr algn="just" defTabSz="457200"/>
            <a:r>
              <a:rPr lang="ru-RU" sz="1600" dirty="0">
                <a:solidFill>
                  <a:prstClr val="black"/>
                </a:solidFill>
                <a:latin typeface="Bookman Old Style" panose="02050604050505020204" pitchFamily="18" charset="0"/>
              </a:rPr>
              <a:t>Каждый житель вправе высказать свое мнение, представить</a:t>
            </a:r>
          </a:p>
          <a:p>
            <a:pPr algn="just" defTabSz="457200"/>
            <a:r>
              <a:rPr lang="ru-RU" sz="1600" dirty="0">
                <a:solidFill>
                  <a:prstClr val="black"/>
                </a:solidFill>
                <a:latin typeface="Bookman Old Style" panose="02050604050505020204" pitchFamily="18" charset="0"/>
              </a:rPr>
              <a:t>материалы для обоснования своего мнения, представить письменные предложения и замечания для включения их в протокол публичных слушаний.</a:t>
            </a:r>
          </a:p>
          <a:p>
            <a:pPr algn="just" defTabSz="457200"/>
            <a:r>
              <a:rPr lang="ru-RU" sz="1600" dirty="0">
                <a:solidFill>
                  <a:prstClr val="black"/>
                </a:solidFill>
                <a:latin typeface="Bookman Old Style" panose="02050604050505020204" pitchFamily="18" charset="0"/>
              </a:rPr>
              <a:t>Результат публичных слушаний - заключение, в котором</a:t>
            </a:r>
          </a:p>
          <a:p>
            <a:pPr algn="just" defTabSz="457200"/>
            <a:r>
              <a:rPr lang="ru-RU" sz="1600" dirty="0">
                <a:solidFill>
                  <a:prstClr val="black"/>
                </a:solidFill>
                <a:latin typeface="Bookman Old Style" panose="02050604050505020204" pitchFamily="18" charset="0"/>
              </a:rPr>
              <a:t>отражаются выраженные позиции жителей </a:t>
            </a:r>
            <a:r>
              <a:rPr lang="ru-RU" sz="1600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Черновского </a:t>
            </a:r>
            <a:r>
              <a:rPr lang="ru-RU" sz="1600" dirty="0">
                <a:solidFill>
                  <a:prstClr val="black"/>
                </a:solidFill>
                <a:latin typeface="Bookman Old Style" panose="02050604050505020204" pitchFamily="18" charset="0"/>
              </a:rPr>
              <a:t>сельского поселения Первомайского района и рекомендации,</a:t>
            </a:r>
          </a:p>
          <a:p>
            <a:pPr algn="just" defTabSz="457200"/>
            <a:r>
              <a:rPr lang="ru-RU" sz="1600" dirty="0">
                <a:solidFill>
                  <a:prstClr val="black"/>
                </a:solidFill>
                <a:latin typeface="Bookman Old Style" panose="02050604050505020204" pitchFamily="18" charset="0"/>
              </a:rPr>
              <a:t>сформулированные по результатам публичных слушаний. Заключение о результатах публичных слушаний подлежит опубликованию.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631576"/>
            <a:ext cx="3744415" cy="336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85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261" y="559861"/>
            <a:ext cx="7611035" cy="8309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457200"/>
            <a:r>
              <a:rPr lang="ru-RU" sz="2400" dirty="0">
                <a:solidFill>
                  <a:srgbClr val="134770"/>
                </a:solidFill>
                <a:latin typeface="Bookman Old Style" panose="02050604050505020204" pitchFamily="18" charset="0"/>
              </a:rPr>
              <a:t>Возможности влияния гражданина на состав бюджета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12343" y="1390858"/>
            <a:ext cx="4067735" cy="11020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dirty="0">
                <a:solidFill>
                  <a:srgbClr val="134770"/>
                </a:solidFill>
                <a:latin typeface="Bookman Old Style" panose="02050604050505020204" pitchFamily="18" charset="0"/>
              </a:rPr>
              <a:t>Публичные слушания по проекту бюджета </a:t>
            </a:r>
            <a:r>
              <a:rPr lang="ru-RU" dirty="0" smtClean="0">
                <a:solidFill>
                  <a:srgbClr val="134770"/>
                </a:solidFill>
                <a:latin typeface="Bookman Old Style" panose="02050604050505020204" pitchFamily="18" charset="0"/>
              </a:rPr>
              <a:t>Черновского </a:t>
            </a:r>
            <a:r>
              <a:rPr lang="ru-RU" dirty="0">
                <a:solidFill>
                  <a:srgbClr val="134770"/>
                </a:solidFill>
                <a:latin typeface="Bookman Old Style" panose="02050604050505020204" pitchFamily="18" charset="0"/>
              </a:rPr>
              <a:t>сельского поселения</a:t>
            </a:r>
          </a:p>
          <a:p>
            <a:pPr algn="ctr" defTabSz="457200"/>
            <a:r>
              <a:rPr lang="ru-RU" dirty="0">
                <a:solidFill>
                  <a:srgbClr val="134770"/>
                </a:solidFill>
                <a:latin typeface="Bookman Old Style" panose="02050604050505020204" pitchFamily="18" charset="0"/>
              </a:rPr>
              <a:t>Первомайского района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09482" y="2924945"/>
            <a:ext cx="4215652" cy="12961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dirty="0">
                <a:solidFill>
                  <a:srgbClr val="134770"/>
                </a:solidFill>
                <a:latin typeface="Bookman Old Style" panose="02050604050505020204" pitchFamily="18" charset="0"/>
              </a:rPr>
              <a:t>Публичные слушания по отчету об исполнении</a:t>
            </a:r>
          </a:p>
          <a:p>
            <a:pPr algn="ctr" defTabSz="457200"/>
            <a:r>
              <a:rPr lang="ru-RU" dirty="0">
                <a:solidFill>
                  <a:srgbClr val="134770"/>
                </a:solidFill>
                <a:latin typeface="Bookman Old Style" panose="02050604050505020204" pitchFamily="18" charset="0"/>
              </a:rPr>
              <a:t>бюджета </a:t>
            </a:r>
            <a:r>
              <a:rPr lang="ru-RU" dirty="0" smtClean="0">
                <a:solidFill>
                  <a:srgbClr val="134770"/>
                </a:solidFill>
                <a:latin typeface="Bookman Old Style" panose="02050604050505020204" pitchFamily="18" charset="0"/>
              </a:rPr>
              <a:t>Черновского </a:t>
            </a:r>
            <a:r>
              <a:rPr lang="ru-RU" dirty="0">
                <a:solidFill>
                  <a:srgbClr val="134770"/>
                </a:solidFill>
                <a:latin typeface="Bookman Old Style" panose="02050604050505020204" pitchFamily="18" charset="0"/>
              </a:rPr>
              <a:t>сельского поселения</a:t>
            </a:r>
          </a:p>
          <a:p>
            <a:pPr algn="ctr" defTabSz="457200"/>
            <a:r>
              <a:rPr lang="ru-RU" dirty="0">
                <a:solidFill>
                  <a:srgbClr val="134770"/>
                </a:solidFill>
                <a:latin typeface="Bookman Old Style" panose="02050604050505020204" pitchFamily="18" charset="0"/>
              </a:rPr>
              <a:t>Первомайского района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12342" y="4742329"/>
            <a:ext cx="4134971" cy="103990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dirty="0">
                <a:solidFill>
                  <a:srgbClr val="134770"/>
                </a:solidFill>
                <a:latin typeface="Bookman Old Style" panose="02050604050505020204" pitchFamily="18" charset="0"/>
              </a:rPr>
              <a:t>Общественные обсуждения муниципальных </a:t>
            </a:r>
          </a:p>
          <a:p>
            <a:pPr algn="ctr" defTabSz="457200"/>
            <a:r>
              <a:rPr lang="ru-RU" dirty="0">
                <a:solidFill>
                  <a:srgbClr val="134770"/>
                </a:solidFill>
                <a:latin typeface="Bookman Old Style" panose="02050604050505020204" pitchFamily="18" charset="0"/>
              </a:rPr>
              <a:t>программ</a:t>
            </a:r>
          </a:p>
        </p:txBody>
      </p:sp>
      <p:sp>
        <p:nvSpPr>
          <p:cNvPr id="6" name="Лента лицом вниз 5"/>
          <p:cNvSpPr/>
          <p:nvPr/>
        </p:nvSpPr>
        <p:spPr>
          <a:xfrm>
            <a:off x="3561251" y="1461247"/>
            <a:ext cx="912114" cy="914398"/>
          </a:xfrm>
          <a:prstGeom prst="ribbon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b="1" dirty="0">
                <a:solidFill>
                  <a:srgbClr val="134770"/>
                </a:solidFill>
              </a:rPr>
              <a:t>1</a:t>
            </a:r>
          </a:p>
        </p:txBody>
      </p:sp>
      <p:sp>
        <p:nvSpPr>
          <p:cNvPr id="7" name="Лента лицом вниз 6"/>
          <p:cNvSpPr/>
          <p:nvPr/>
        </p:nvSpPr>
        <p:spPr>
          <a:xfrm>
            <a:off x="692524" y="3101787"/>
            <a:ext cx="912114" cy="914400"/>
          </a:xfrm>
          <a:prstGeom prst="ribbon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dirty="0">
                <a:solidFill>
                  <a:srgbClr val="134770"/>
                </a:solidFill>
              </a:rPr>
              <a:t>2</a:t>
            </a:r>
          </a:p>
        </p:txBody>
      </p:sp>
      <p:sp>
        <p:nvSpPr>
          <p:cNvPr id="8" name="Лента лицом вниз 7"/>
          <p:cNvSpPr/>
          <p:nvPr/>
        </p:nvSpPr>
        <p:spPr>
          <a:xfrm>
            <a:off x="3446951" y="4742329"/>
            <a:ext cx="912114" cy="1039906"/>
          </a:xfrm>
          <a:prstGeom prst="ribbon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b="1" dirty="0">
                <a:solidFill>
                  <a:srgbClr val="134770"/>
                </a:solidFill>
              </a:rPr>
              <a:t>3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659" y="4341439"/>
            <a:ext cx="2850653" cy="208625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524" y="1147485"/>
            <a:ext cx="2393576" cy="160384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979" y="2573152"/>
            <a:ext cx="2250098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09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3583" y="474345"/>
            <a:ext cx="8162365" cy="39703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457200"/>
            <a:r>
              <a:rPr lang="ru-RU" sz="2000" b="1" dirty="0">
                <a:solidFill>
                  <a:srgbClr val="134770"/>
                </a:solidFill>
                <a:latin typeface="Bookman Old Style" panose="02050604050505020204" pitchFamily="18" charset="0"/>
              </a:rPr>
              <a:t>Ожидаемые показатели социально – экономического</a:t>
            </a:r>
          </a:p>
          <a:p>
            <a:pPr algn="ctr" defTabSz="457200"/>
            <a:r>
              <a:rPr lang="ru-RU" sz="2000" b="1" dirty="0">
                <a:solidFill>
                  <a:srgbClr val="134770"/>
                </a:solidFill>
                <a:latin typeface="Bookman Old Style" panose="02050604050505020204" pitchFamily="18" charset="0"/>
              </a:rPr>
              <a:t>развития </a:t>
            </a:r>
            <a:r>
              <a:rPr lang="ru-RU" sz="2000" b="1" dirty="0" smtClean="0">
                <a:solidFill>
                  <a:srgbClr val="134770"/>
                </a:solidFill>
                <a:latin typeface="Bookman Old Style" panose="02050604050505020204" pitchFamily="18" charset="0"/>
              </a:rPr>
              <a:t>Черновского </a:t>
            </a:r>
            <a:r>
              <a:rPr lang="ru-RU" sz="2000" b="1" dirty="0">
                <a:solidFill>
                  <a:srgbClr val="134770"/>
                </a:solidFill>
                <a:latin typeface="Bookman Old Style" panose="02050604050505020204" pitchFamily="18" charset="0"/>
              </a:rPr>
              <a:t>сельского поселения</a:t>
            </a:r>
          </a:p>
          <a:p>
            <a:pPr algn="ctr" defTabSz="457200"/>
            <a:r>
              <a:rPr lang="ru-RU" sz="2000" b="1" dirty="0">
                <a:solidFill>
                  <a:srgbClr val="134770"/>
                </a:solidFill>
                <a:latin typeface="Bookman Old Style" panose="02050604050505020204" pitchFamily="18" charset="0"/>
              </a:rPr>
              <a:t> Первомайского района за 2017 год</a:t>
            </a:r>
          </a:p>
          <a:p>
            <a:pPr algn="just" defTabSz="457200"/>
            <a:endParaRPr lang="ru-RU" sz="1600" dirty="0">
              <a:solidFill>
                <a:prstClr val="white"/>
              </a:solidFill>
              <a:latin typeface="Bookman Old Style" panose="02050604050505020204" pitchFamily="18" charset="0"/>
            </a:endParaRPr>
          </a:p>
          <a:p>
            <a:pPr algn="just" defTabSz="457200"/>
            <a:endParaRPr lang="ru-RU" sz="1600" dirty="0">
              <a:solidFill>
                <a:prstClr val="white"/>
              </a:solidFill>
              <a:latin typeface="Bookman Old Style" panose="02050604050505020204" pitchFamily="18" charset="0"/>
            </a:endParaRPr>
          </a:p>
          <a:p>
            <a:pPr algn="just" defTabSz="457200"/>
            <a:r>
              <a:rPr lang="ru-RU" sz="1600" dirty="0">
                <a:solidFill>
                  <a:srgbClr val="134770"/>
                </a:solidFill>
                <a:latin typeface="Bookman Old Style" panose="02050604050505020204" pitchFamily="18" charset="0"/>
              </a:rPr>
              <a:t>- численность населения на </a:t>
            </a:r>
            <a:r>
              <a:rPr lang="ru-RU" sz="1600" dirty="0" smtClean="0">
                <a:solidFill>
                  <a:srgbClr val="134770"/>
                </a:solidFill>
                <a:latin typeface="Bookman Old Style" panose="02050604050505020204" pitchFamily="18" charset="0"/>
              </a:rPr>
              <a:t>01.01.2019г</a:t>
            </a:r>
            <a:r>
              <a:rPr lang="ru-RU" sz="1600" dirty="0">
                <a:solidFill>
                  <a:srgbClr val="134770"/>
                </a:solidFill>
                <a:latin typeface="Bookman Old Style" panose="02050604050505020204" pitchFamily="18" charset="0"/>
              </a:rPr>
              <a:t>. – </a:t>
            </a:r>
            <a:r>
              <a:rPr lang="ru-RU" sz="1600" dirty="0" smtClean="0">
                <a:solidFill>
                  <a:srgbClr val="134770"/>
                </a:solidFill>
                <a:latin typeface="Bookman Old Style" panose="02050604050505020204" pitchFamily="18" charset="0"/>
              </a:rPr>
              <a:t>1480 </a:t>
            </a:r>
            <a:r>
              <a:rPr lang="ru-RU" sz="1600" dirty="0">
                <a:solidFill>
                  <a:srgbClr val="134770"/>
                </a:solidFill>
                <a:latin typeface="Bookman Old Style" panose="02050604050505020204" pitchFamily="18" charset="0"/>
              </a:rPr>
              <a:t>человек;</a:t>
            </a:r>
          </a:p>
          <a:p>
            <a:pPr algn="just" defTabSz="457200"/>
            <a:r>
              <a:rPr lang="ru-RU" sz="1600" dirty="0">
                <a:solidFill>
                  <a:srgbClr val="134770"/>
                </a:solidFill>
                <a:latin typeface="Bookman Old Style" panose="02050604050505020204" pitchFamily="18" charset="0"/>
              </a:rPr>
              <a:t>Общая площадь земель </a:t>
            </a:r>
            <a:r>
              <a:rPr lang="ru-RU" sz="1600" dirty="0" smtClean="0">
                <a:solidFill>
                  <a:srgbClr val="134770"/>
                </a:solidFill>
                <a:latin typeface="Bookman Old Style" panose="02050604050505020204" pitchFamily="18" charset="0"/>
              </a:rPr>
              <a:t>Черновского </a:t>
            </a:r>
            <a:r>
              <a:rPr lang="ru-RU" sz="1600" dirty="0">
                <a:solidFill>
                  <a:srgbClr val="134770"/>
                </a:solidFill>
                <a:latin typeface="Bookman Old Style" panose="02050604050505020204" pitchFamily="18" charset="0"/>
              </a:rPr>
              <a:t>сельского поселения </a:t>
            </a:r>
            <a:r>
              <a:rPr lang="ru-RU" sz="1600" dirty="0" smtClean="0">
                <a:solidFill>
                  <a:srgbClr val="134770"/>
                </a:solidFill>
                <a:latin typeface="Bookman Old Style" panose="02050604050505020204" pitchFamily="18" charset="0"/>
              </a:rPr>
              <a:t>10123,1 </a:t>
            </a:r>
            <a:r>
              <a:rPr lang="ru-RU" sz="1600" dirty="0">
                <a:solidFill>
                  <a:srgbClr val="134770"/>
                </a:solidFill>
                <a:latin typeface="Bookman Old Style" panose="02050604050505020204" pitchFamily="18" charset="0"/>
              </a:rPr>
              <a:t>га, в том числе:</a:t>
            </a:r>
          </a:p>
          <a:p>
            <a:pPr algn="just" defTabSz="457200"/>
            <a:r>
              <a:rPr lang="ru-RU" sz="1600" dirty="0">
                <a:solidFill>
                  <a:srgbClr val="134770"/>
                </a:solidFill>
                <a:latin typeface="Bookman Old Style" panose="02050604050505020204" pitchFamily="18" charset="0"/>
              </a:rPr>
              <a:t>- земли сельскохозяйственного назначения составляют </a:t>
            </a:r>
            <a:r>
              <a:rPr lang="ru-RU" sz="1600" dirty="0" smtClean="0">
                <a:solidFill>
                  <a:srgbClr val="134770"/>
                </a:solidFill>
                <a:latin typeface="Bookman Old Style" panose="02050604050505020204" pitchFamily="18" charset="0"/>
              </a:rPr>
              <a:t>9500,4 </a:t>
            </a:r>
            <a:r>
              <a:rPr lang="ru-RU" sz="1600" dirty="0">
                <a:solidFill>
                  <a:srgbClr val="134770"/>
                </a:solidFill>
                <a:latin typeface="Bookman Old Style" panose="02050604050505020204" pitchFamily="18" charset="0"/>
              </a:rPr>
              <a:t>га.;</a:t>
            </a:r>
          </a:p>
          <a:p>
            <a:pPr algn="just" defTabSz="457200"/>
            <a:r>
              <a:rPr lang="ru-RU" sz="1600" dirty="0">
                <a:solidFill>
                  <a:srgbClr val="134770"/>
                </a:solidFill>
                <a:latin typeface="Bookman Old Style" panose="02050604050505020204" pitchFamily="18" charset="0"/>
              </a:rPr>
              <a:t>- земли населенных пунктов – </a:t>
            </a:r>
            <a:r>
              <a:rPr lang="ru-RU" sz="1600" dirty="0" smtClean="0">
                <a:solidFill>
                  <a:srgbClr val="134770"/>
                </a:solidFill>
                <a:latin typeface="Bookman Old Style" panose="02050604050505020204" pitchFamily="18" charset="0"/>
              </a:rPr>
              <a:t>224,2 </a:t>
            </a:r>
            <a:r>
              <a:rPr lang="ru-RU" sz="1600" dirty="0">
                <a:solidFill>
                  <a:srgbClr val="134770"/>
                </a:solidFill>
                <a:latin typeface="Bookman Old Style" panose="02050604050505020204" pitchFamily="18" charset="0"/>
              </a:rPr>
              <a:t>га.;</a:t>
            </a:r>
          </a:p>
          <a:p>
            <a:pPr algn="just" defTabSz="457200"/>
            <a:r>
              <a:rPr lang="ru-RU" sz="1600" dirty="0">
                <a:solidFill>
                  <a:srgbClr val="134770"/>
                </a:solidFill>
                <a:latin typeface="Bookman Old Style" panose="02050604050505020204" pitchFamily="18" charset="0"/>
              </a:rPr>
              <a:t>Общая площадь сева зерновых, зернобобовых и технических под урожай </a:t>
            </a:r>
            <a:r>
              <a:rPr lang="ru-RU" sz="1600" dirty="0" smtClean="0">
                <a:solidFill>
                  <a:srgbClr val="134770"/>
                </a:solidFill>
                <a:latin typeface="Bookman Old Style" panose="02050604050505020204" pitchFamily="18" charset="0"/>
              </a:rPr>
              <a:t>2018 </a:t>
            </a:r>
            <a:r>
              <a:rPr lang="ru-RU" sz="1600" dirty="0">
                <a:solidFill>
                  <a:srgbClr val="134770"/>
                </a:solidFill>
                <a:latin typeface="Bookman Old Style" panose="02050604050505020204" pitchFamily="18" charset="0"/>
              </a:rPr>
              <a:t>года по </a:t>
            </a:r>
            <a:r>
              <a:rPr lang="ru-RU" sz="1600" dirty="0" smtClean="0">
                <a:solidFill>
                  <a:srgbClr val="134770"/>
                </a:solidFill>
                <a:latin typeface="Bookman Old Style" panose="02050604050505020204" pitchFamily="18" charset="0"/>
              </a:rPr>
              <a:t>сельскому поселению </a:t>
            </a:r>
            <a:r>
              <a:rPr lang="ru-RU" sz="1600" dirty="0">
                <a:solidFill>
                  <a:srgbClr val="134770"/>
                </a:solidFill>
                <a:latin typeface="Bookman Old Style" panose="02050604050505020204" pitchFamily="18" charset="0"/>
              </a:rPr>
              <a:t>составила </a:t>
            </a:r>
            <a:r>
              <a:rPr lang="ru-RU" sz="1600" dirty="0" smtClean="0">
                <a:solidFill>
                  <a:srgbClr val="134770"/>
                </a:solidFill>
                <a:latin typeface="Bookman Old Style" panose="02050604050505020204" pitchFamily="18" charset="0"/>
              </a:rPr>
              <a:t>3462,1 </a:t>
            </a:r>
            <a:r>
              <a:rPr lang="ru-RU" sz="1600" dirty="0">
                <a:solidFill>
                  <a:srgbClr val="134770"/>
                </a:solidFill>
                <a:latin typeface="Bookman Old Style" panose="02050604050505020204" pitchFamily="18" charset="0"/>
              </a:rPr>
              <a:t>га </a:t>
            </a:r>
          </a:p>
          <a:p>
            <a:pPr algn="just" defTabSz="457200"/>
            <a:r>
              <a:rPr lang="ru-RU" sz="1600" dirty="0">
                <a:solidFill>
                  <a:srgbClr val="134770"/>
                </a:solidFill>
                <a:latin typeface="Bookman Old Style" panose="02050604050505020204" pitchFamily="18" charset="0"/>
              </a:rPr>
              <a:t>- картофеля </a:t>
            </a:r>
            <a:r>
              <a:rPr lang="ru-RU" sz="1600" dirty="0" smtClean="0">
                <a:solidFill>
                  <a:srgbClr val="134770"/>
                </a:solidFill>
                <a:latin typeface="Bookman Old Style" panose="02050604050505020204" pitchFamily="18" charset="0"/>
              </a:rPr>
              <a:t>– </a:t>
            </a:r>
            <a:r>
              <a:rPr lang="ru-RU" sz="1600" dirty="0" smtClean="0">
                <a:solidFill>
                  <a:srgbClr val="134770"/>
                </a:solidFill>
                <a:latin typeface="Bookman Old Style" panose="02050604050505020204" pitchFamily="18" charset="0"/>
              </a:rPr>
              <a:t>20 </a:t>
            </a:r>
            <a:r>
              <a:rPr lang="ru-RU" sz="1600" dirty="0" smtClean="0">
                <a:solidFill>
                  <a:srgbClr val="134770"/>
                </a:solidFill>
                <a:latin typeface="Bookman Old Style" panose="02050604050505020204" pitchFamily="18" charset="0"/>
              </a:rPr>
              <a:t>га</a:t>
            </a:r>
            <a:r>
              <a:rPr lang="ru-RU" sz="1600" dirty="0">
                <a:solidFill>
                  <a:srgbClr val="134770"/>
                </a:solidFill>
                <a:latin typeface="Bookman Old Style" panose="02050604050505020204" pitchFamily="18" charset="0"/>
              </a:rPr>
              <a:t>.</a:t>
            </a:r>
          </a:p>
          <a:p>
            <a:pPr algn="just" defTabSz="457200"/>
            <a:r>
              <a:rPr lang="ru-RU" sz="1600" dirty="0">
                <a:solidFill>
                  <a:srgbClr val="134770"/>
                </a:solidFill>
                <a:latin typeface="Bookman Old Style" panose="02050604050505020204" pitchFamily="18" charset="0"/>
              </a:rPr>
              <a:t>- овощей (открытого и закрытого грунта</a:t>
            </a:r>
            <a:r>
              <a:rPr lang="ru-RU" sz="1600" dirty="0" smtClean="0">
                <a:solidFill>
                  <a:srgbClr val="134770"/>
                </a:solidFill>
                <a:latin typeface="Bookman Old Style" panose="02050604050505020204" pitchFamily="18" charset="0"/>
              </a:rPr>
              <a:t>)–</a:t>
            </a:r>
            <a:r>
              <a:rPr lang="ru-RU" sz="1600" dirty="0" smtClean="0">
                <a:solidFill>
                  <a:srgbClr val="134770"/>
                </a:solidFill>
                <a:latin typeface="Bookman Old Style" panose="02050604050505020204" pitchFamily="18" charset="0"/>
              </a:rPr>
              <a:t>112га;</a:t>
            </a:r>
            <a:endParaRPr lang="ru-RU" sz="1600" dirty="0">
              <a:solidFill>
                <a:srgbClr val="134770"/>
              </a:solidFill>
              <a:latin typeface="Bookman Old Style" panose="02050604050505020204" pitchFamily="18" charset="0"/>
            </a:endParaRPr>
          </a:p>
          <a:p>
            <a:pPr algn="just" defTabSz="457200"/>
            <a:r>
              <a:rPr lang="ru-RU" sz="1600" dirty="0">
                <a:solidFill>
                  <a:srgbClr val="134770"/>
                </a:solidFill>
                <a:latin typeface="Bookman Old Style" panose="02050604050505020204" pitchFamily="18" charset="0"/>
              </a:rPr>
              <a:t>- других культур – </a:t>
            </a:r>
            <a:r>
              <a:rPr lang="ru-RU" sz="1600" dirty="0" smtClean="0">
                <a:solidFill>
                  <a:srgbClr val="134770"/>
                </a:solidFill>
                <a:latin typeface="Bookman Old Style" panose="02050604050505020204" pitchFamily="18" charset="0"/>
              </a:rPr>
              <a:t>190,1 </a:t>
            </a:r>
            <a:r>
              <a:rPr lang="ru-RU" sz="1600" dirty="0">
                <a:solidFill>
                  <a:srgbClr val="134770"/>
                </a:solidFill>
                <a:latin typeface="Bookman Old Style" panose="02050604050505020204" pitchFamily="18" charset="0"/>
              </a:rPr>
              <a:t>га.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559" y="4690887"/>
            <a:ext cx="2466695" cy="18802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7120" y="4575924"/>
            <a:ext cx="2628899" cy="1995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79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Соревнование">
  <a:themeElements>
    <a:clrScheme name="Соревнование 2">
      <a:dk1>
        <a:srgbClr val="800000"/>
      </a:dk1>
      <a:lt1>
        <a:srgbClr val="FFFFFF"/>
      </a:lt1>
      <a:dk2>
        <a:srgbClr val="FF9900"/>
      </a:dk2>
      <a:lt2>
        <a:srgbClr val="FFFF99"/>
      </a:lt2>
      <a:accent1>
        <a:srgbClr val="FF5050"/>
      </a:accent1>
      <a:accent2>
        <a:srgbClr val="CC3300"/>
      </a:accent2>
      <a:accent3>
        <a:srgbClr val="FFCAAA"/>
      </a:accent3>
      <a:accent4>
        <a:srgbClr val="DADADA"/>
      </a:accent4>
      <a:accent5>
        <a:srgbClr val="FFB3B3"/>
      </a:accent5>
      <a:accent6>
        <a:srgbClr val="B92D00"/>
      </a:accent6>
      <a:hlink>
        <a:srgbClr val="FFFF99"/>
      </a:hlink>
      <a:folHlink>
        <a:srgbClr val="FFCC00"/>
      </a:folHlink>
    </a:clrScheme>
    <a:fontScheme name="Соревнование">
      <a:majorFont>
        <a:latin typeface="Arial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оревнование 1">
        <a:dk1>
          <a:srgbClr val="5C1F00"/>
        </a:dk1>
        <a:lt1>
          <a:srgbClr val="FFFFFF"/>
        </a:lt1>
        <a:dk2>
          <a:srgbClr val="990000"/>
        </a:dk2>
        <a:lt2>
          <a:srgbClr val="FFF9BB"/>
        </a:lt2>
        <a:accent1>
          <a:srgbClr val="FF3300"/>
        </a:accent1>
        <a:accent2>
          <a:srgbClr val="B86D52"/>
        </a:accent2>
        <a:accent3>
          <a:srgbClr val="CAAAAA"/>
        </a:accent3>
        <a:accent4>
          <a:srgbClr val="DADADA"/>
        </a:accent4>
        <a:accent5>
          <a:srgbClr val="FFADAA"/>
        </a:accent5>
        <a:accent6>
          <a:srgbClr val="A66249"/>
        </a:accent6>
        <a:hlink>
          <a:srgbClr val="FF9900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2">
        <a:dk1>
          <a:srgbClr val="800000"/>
        </a:dk1>
        <a:lt1>
          <a:srgbClr val="FFFFFF"/>
        </a:lt1>
        <a:dk2>
          <a:srgbClr val="FF9900"/>
        </a:dk2>
        <a:lt2>
          <a:srgbClr val="FFFF99"/>
        </a:lt2>
        <a:accent1>
          <a:srgbClr val="FF5050"/>
        </a:accent1>
        <a:accent2>
          <a:srgbClr val="CC3300"/>
        </a:accent2>
        <a:accent3>
          <a:srgbClr val="FFCAAA"/>
        </a:accent3>
        <a:accent4>
          <a:srgbClr val="DADADA"/>
        </a:accent4>
        <a:accent5>
          <a:srgbClr val="FFB3B3"/>
        </a:accent5>
        <a:accent6>
          <a:srgbClr val="B92D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3">
        <a:dk1>
          <a:srgbClr val="2A5400"/>
        </a:dk1>
        <a:lt1>
          <a:srgbClr val="FFFFFF"/>
        </a:lt1>
        <a:dk2>
          <a:srgbClr val="4A9400"/>
        </a:dk2>
        <a:lt2>
          <a:srgbClr val="F3F2D9"/>
        </a:lt2>
        <a:accent1>
          <a:srgbClr val="99CC00"/>
        </a:accent1>
        <a:accent2>
          <a:srgbClr val="6B4A39"/>
        </a:accent2>
        <a:accent3>
          <a:srgbClr val="B1C8AA"/>
        </a:accent3>
        <a:accent4>
          <a:srgbClr val="DADADA"/>
        </a:accent4>
        <a:accent5>
          <a:srgbClr val="CAE2AA"/>
        </a:accent5>
        <a:accent6>
          <a:srgbClr val="604233"/>
        </a:accent6>
        <a:hlink>
          <a:srgbClr val="E2BC5E"/>
        </a:hlink>
        <a:folHlink>
          <a:srgbClr val="AB7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4">
        <a:dk1>
          <a:srgbClr val="005A58"/>
        </a:dk1>
        <a:lt1>
          <a:srgbClr val="FFFFFF"/>
        </a:lt1>
        <a:dk2>
          <a:srgbClr val="009E9A"/>
        </a:dk2>
        <a:lt2>
          <a:srgbClr val="C5EBE4"/>
        </a:lt2>
        <a:accent1>
          <a:srgbClr val="0099CC"/>
        </a:accent1>
        <a:accent2>
          <a:srgbClr val="339933"/>
        </a:accent2>
        <a:accent3>
          <a:srgbClr val="AACCCA"/>
        </a:accent3>
        <a:accent4>
          <a:srgbClr val="DADADA"/>
        </a:accent4>
        <a:accent5>
          <a:srgbClr val="AACAE2"/>
        </a:accent5>
        <a:accent6>
          <a:srgbClr val="2D8A2D"/>
        </a:accent6>
        <a:hlink>
          <a:srgbClr val="00FF99"/>
        </a:hlink>
        <a:folHlink>
          <a:srgbClr val="4CD2D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5">
        <a:dk1>
          <a:srgbClr val="000070"/>
        </a:dk1>
        <a:lt1>
          <a:srgbClr val="FFFFFF"/>
        </a:lt1>
        <a:dk2>
          <a:srgbClr val="0000FF"/>
        </a:dk2>
        <a:lt2>
          <a:srgbClr val="C5C5FF"/>
        </a:lt2>
        <a:accent1>
          <a:srgbClr val="0099FF"/>
        </a:accent1>
        <a:accent2>
          <a:srgbClr val="7883B4"/>
        </a:accent2>
        <a:accent3>
          <a:srgbClr val="AAAAFF"/>
        </a:accent3>
        <a:accent4>
          <a:srgbClr val="DADADA"/>
        </a:accent4>
        <a:accent5>
          <a:srgbClr val="AACAFF"/>
        </a:accent5>
        <a:accent6>
          <a:srgbClr val="6C76A3"/>
        </a:accent6>
        <a:hlink>
          <a:srgbClr val="00FFFF"/>
        </a:hlink>
        <a:folHlink>
          <a:srgbClr val="2DBF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6">
        <a:dk1>
          <a:srgbClr val="4D4D4D"/>
        </a:dk1>
        <a:lt1>
          <a:srgbClr val="FFFFFF"/>
        </a:lt1>
        <a:dk2>
          <a:srgbClr val="8202E2"/>
        </a:dk2>
        <a:lt2>
          <a:srgbClr val="CCCCFF"/>
        </a:lt2>
        <a:accent1>
          <a:srgbClr val="CC99FF"/>
        </a:accent1>
        <a:accent2>
          <a:srgbClr val="666699"/>
        </a:accent2>
        <a:accent3>
          <a:srgbClr val="C1AAEE"/>
        </a:accent3>
        <a:accent4>
          <a:srgbClr val="DADADA"/>
        </a:accent4>
        <a:accent5>
          <a:srgbClr val="E2CAFF"/>
        </a:accent5>
        <a:accent6>
          <a:srgbClr val="5C5C8A"/>
        </a:accent6>
        <a:hlink>
          <a:srgbClr val="FF7C80"/>
        </a:hlink>
        <a:folHlink>
          <a:srgbClr val="FF505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7">
        <a:dk1>
          <a:srgbClr val="575863"/>
        </a:dk1>
        <a:lt1>
          <a:srgbClr val="FFFFFF"/>
        </a:lt1>
        <a:dk2>
          <a:srgbClr val="818982"/>
        </a:dk2>
        <a:lt2>
          <a:srgbClr val="EAEAEA"/>
        </a:lt2>
        <a:accent1>
          <a:srgbClr val="CC6600"/>
        </a:accent1>
        <a:accent2>
          <a:srgbClr val="A4A686"/>
        </a:accent2>
        <a:accent3>
          <a:srgbClr val="C1C4C1"/>
        </a:accent3>
        <a:accent4>
          <a:srgbClr val="DADADA"/>
        </a:accent4>
        <a:accent5>
          <a:srgbClr val="E2B8AA"/>
        </a:accent5>
        <a:accent6>
          <a:srgbClr val="949679"/>
        </a:accent6>
        <a:hlink>
          <a:srgbClr val="CC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8">
        <a:dk1>
          <a:srgbClr val="000000"/>
        </a:dk1>
        <a:lt1>
          <a:srgbClr val="FFFFFF"/>
        </a:lt1>
        <a:dk2>
          <a:srgbClr val="000000"/>
        </a:dk2>
        <a:lt2>
          <a:srgbClr val="CDCDCD"/>
        </a:lt2>
        <a:accent1>
          <a:srgbClr val="CDD9F7"/>
        </a:accent1>
        <a:accent2>
          <a:srgbClr val="99FF33"/>
        </a:accent2>
        <a:accent3>
          <a:srgbClr val="FFFFFF"/>
        </a:accent3>
        <a:accent4>
          <a:srgbClr val="000000"/>
        </a:accent4>
        <a:accent5>
          <a:srgbClr val="E3E9FA"/>
        </a:accent5>
        <a:accent6>
          <a:srgbClr val="8AE72D"/>
        </a:accent6>
        <a:hlink>
          <a:srgbClr val="0033CC"/>
        </a:hlink>
        <a:folHlink>
          <a:srgbClr val="66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 Them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2608</Words>
  <Application>Microsoft Office PowerPoint</Application>
  <PresentationFormat>Экран (4:3)</PresentationFormat>
  <Paragraphs>388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Контур</vt:lpstr>
      <vt:lpstr>Соревнование</vt:lpstr>
      <vt:lpstr>Office Theme</vt:lpstr>
      <vt:lpstr>1_Office Theme</vt:lpstr>
      <vt:lpstr>Администрация ЧЕРНОВского сельского поселения   Первомайского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Бюджет на 2019 год  и  плановый период 2020 и 2021 годов  </vt:lpstr>
      <vt:lpstr>Структура доходов бюджета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Admin</cp:lastModifiedBy>
  <cp:revision>25</cp:revision>
  <dcterms:created xsi:type="dcterms:W3CDTF">2018-11-14T05:57:20Z</dcterms:created>
  <dcterms:modified xsi:type="dcterms:W3CDTF">2018-12-09T20:58:05Z</dcterms:modified>
</cp:coreProperties>
</file>